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1"/>
  </p:sldMasterIdLst>
  <p:notesMasterIdLst>
    <p:notesMasterId r:id="rId91"/>
  </p:notesMasterIdLst>
  <p:handoutMasterIdLst>
    <p:handoutMasterId r:id="rId92"/>
  </p:handoutMasterIdLst>
  <p:sldIdLst>
    <p:sldId id="256" r:id="rId62"/>
    <p:sldId id="315" r:id="rId63"/>
    <p:sldId id="316" r:id="rId64"/>
    <p:sldId id="318" r:id="rId65"/>
    <p:sldId id="319" r:id="rId66"/>
    <p:sldId id="320" r:id="rId67"/>
    <p:sldId id="265" r:id="rId68"/>
    <p:sldId id="307" r:id="rId69"/>
    <p:sldId id="267" r:id="rId70"/>
    <p:sldId id="268" r:id="rId71"/>
    <p:sldId id="270" r:id="rId72"/>
    <p:sldId id="272" r:id="rId73"/>
    <p:sldId id="273" r:id="rId74"/>
    <p:sldId id="275" r:id="rId75"/>
    <p:sldId id="277" r:id="rId76"/>
    <p:sldId id="278" r:id="rId77"/>
    <p:sldId id="279" r:id="rId78"/>
    <p:sldId id="280" r:id="rId79"/>
    <p:sldId id="281" r:id="rId80"/>
    <p:sldId id="282" r:id="rId81"/>
    <p:sldId id="283" r:id="rId82"/>
    <p:sldId id="284" r:id="rId83"/>
    <p:sldId id="286" r:id="rId84"/>
    <p:sldId id="309" r:id="rId85"/>
    <p:sldId id="310" r:id="rId86"/>
    <p:sldId id="311" r:id="rId87"/>
    <p:sldId id="313" r:id="rId88"/>
    <p:sldId id="314" r:id="rId89"/>
    <p:sldId id="259" r:id="rId90"/>
  </p:sldIdLst>
  <p:sldSz cx="12192000" cy="6858000"/>
  <p:notesSz cx="6858000" cy="9144000"/>
  <p:custDataLst>
    <p:custData r:id="rId17"/>
    <p:tags r:id="rId93"/>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p:normalViewPr>
  <p:slideViewPr>
    <p:cSldViewPr snapToGrid="0" snapToObjects="1">
      <p:cViewPr varScale="1">
        <p:scale>
          <a:sx n="72" d="100"/>
          <a:sy n="72" d="100"/>
        </p:scale>
        <p:origin x="72" y="136"/>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 Target="slides/slide2.xml"/><Relationship Id="rId68" Type="http://schemas.openxmlformats.org/officeDocument/2006/relationships/slide" Target="slides/slide7.xml"/><Relationship Id="rId76" Type="http://schemas.openxmlformats.org/officeDocument/2006/relationships/slide" Target="slides/slide15.xml"/><Relationship Id="rId84" Type="http://schemas.openxmlformats.org/officeDocument/2006/relationships/slide" Target="slides/slide23.xml"/><Relationship Id="rId89" Type="http://schemas.openxmlformats.org/officeDocument/2006/relationships/slide" Target="slides/slide28.xml"/><Relationship Id="rId97"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10.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 Target="slides/slide5.xml"/><Relationship Id="rId74" Type="http://schemas.openxmlformats.org/officeDocument/2006/relationships/slide" Target="slides/slide13.xml"/><Relationship Id="rId79" Type="http://schemas.openxmlformats.org/officeDocument/2006/relationships/slide" Target="slides/slide18.xml"/><Relationship Id="rId87" Type="http://schemas.openxmlformats.org/officeDocument/2006/relationships/slide" Target="slides/slide26.xml"/><Relationship Id="rId5" Type="http://schemas.openxmlformats.org/officeDocument/2006/relationships/customXml" Target="../customXml/item5.xml"/><Relationship Id="rId61" Type="http://schemas.openxmlformats.org/officeDocument/2006/relationships/slideMaster" Target="slideMasters/slideMaster1.xml"/><Relationship Id="rId82" Type="http://schemas.openxmlformats.org/officeDocument/2006/relationships/slide" Target="slides/slide21.xml"/><Relationship Id="rId90" Type="http://schemas.openxmlformats.org/officeDocument/2006/relationships/slide" Target="slides/slide29.xml"/><Relationship Id="rId95"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slide" Target="slides/slide1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slide" Target="slides/slide24.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6.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slide" Target="slides/slide22.xml"/><Relationship Id="rId88" Type="http://schemas.openxmlformats.org/officeDocument/2006/relationships/slide" Target="slides/slide2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slide" Target="slides/slide20.xml"/><Relationship Id="rId86" Type="http://schemas.openxmlformats.org/officeDocument/2006/relationships/slide" Target="slides/slide25.xml"/><Relationship Id="rId9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nl-NL" sz="1800" b="1" dirty="0"/>
              <a:t>Saldo van premies</a:t>
            </a:r>
            <a:r>
              <a:rPr lang="nl-NL" sz="1800" b="1" baseline="0" dirty="0"/>
              <a:t> en uitkeringen: </a:t>
            </a:r>
            <a:r>
              <a:rPr lang="nl-NL" sz="1600" b="1" baseline="0" dirty="0"/>
              <a:t/>
            </a:r>
            <a:br>
              <a:rPr lang="nl-NL" sz="1600" b="1" baseline="0" dirty="0"/>
            </a:br>
            <a:r>
              <a:rPr lang="nl-NL" sz="1600" b="1" baseline="0" dirty="0" smtClean="0"/>
              <a:t>“</a:t>
            </a:r>
            <a:r>
              <a:rPr lang="nl-NL" b="0" baseline="0" dirty="0" smtClean="0"/>
              <a:t>gedempte </a:t>
            </a:r>
            <a:r>
              <a:rPr lang="nl-NL" b="0" baseline="0" dirty="0"/>
              <a:t>kostendekkende </a:t>
            </a:r>
            <a:r>
              <a:rPr lang="nl-NL" b="0" baseline="0" dirty="0" smtClean="0"/>
              <a:t>premie, PDG 70%”</a:t>
            </a:r>
            <a:endParaRPr lang="nl-NL" b="0" dirty="0"/>
          </a:p>
        </c:rich>
      </c:tx>
      <c:layout>
        <c:manualLayout>
          <c:xMode val="edge"/>
          <c:yMode val="edge"/>
          <c:x val="0.26494039708715489"/>
          <c:y val="0.1012658227848101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nl-NL"/>
        </a:p>
      </c:txPr>
    </c:title>
    <c:autoTitleDeleted val="0"/>
    <c:plotArea>
      <c:layout/>
      <c:areaChart>
        <c:grouping val="stacked"/>
        <c:varyColors val="0"/>
        <c:ser>
          <c:idx val="0"/>
          <c:order val="0"/>
          <c:tx>
            <c:strRef>
              <c:f>GKDP!$C$2</c:f>
              <c:strCache>
                <c:ptCount val="1"/>
                <c:pt idx="0">
                  <c:v>Betaalde premie</c:v>
                </c:pt>
              </c:strCache>
            </c:strRef>
          </c:tx>
          <c:spPr>
            <a:solidFill>
              <a:schemeClr val="accent1"/>
            </a:solidFill>
            <a:ln>
              <a:noFill/>
            </a:ln>
            <a:effectLst/>
          </c:spPr>
          <c:cat>
            <c:numRef>
              <c:f>GKDP!$B$3:$B$73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GKDP!$C$3:$C$73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15.9</c:v>
                </c:pt>
                <c:pt idx="22">
                  <c:v>15.8</c:v>
                </c:pt>
                <c:pt idx="23">
                  <c:v>15.700000000000001</c:v>
                </c:pt>
                <c:pt idx="24">
                  <c:v>15.600000000000001</c:v>
                </c:pt>
                <c:pt idx="25">
                  <c:v>15.500000000000002</c:v>
                </c:pt>
                <c:pt idx="26">
                  <c:v>15.400000000000002</c:v>
                </c:pt>
                <c:pt idx="27">
                  <c:v>15.300000000000002</c:v>
                </c:pt>
                <c:pt idx="28">
                  <c:v>15.200000000000003</c:v>
                </c:pt>
                <c:pt idx="29">
                  <c:v>15.100000000000003</c:v>
                </c:pt>
                <c:pt idx="30">
                  <c:v>15</c:v>
                </c:pt>
                <c:pt idx="31">
                  <c:v>14.7</c:v>
                </c:pt>
                <c:pt idx="32">
                  <c:v>14.399999999999999</c:v>
                </c:pt>
                <c:pt idx="33">
                  <c:v>14.099999999999998</c:v>
                </c:pt>
                <c:pt idx="34">
                  <c:v>13.799999999999997</c:v>
                </c:pt>
                <c:pt idx="35">
                  <c:v>13.499999999999996</c:v>
                </c:pt>
                <c:pt idx="36">
                  <c:v>13.199999999999996</c:v>
                </c:pt>
                <c:pt idx="37">
                  <c:v>12.899999999999995</c:v>
                </c:pt>
                <c:pt idx="38">
                  <c:v>12.599999999999994</c:v>
                </c:pt>
                <c:pt idx="39">
                  <c:v>12.299999999999994</c:v>
                </c:pt>
                <c:pt idx="40">
                  <c:v>12</c:v>
                </c:pt>
                <c:pt idx="41">
                  <c:v>11.6</c:v>
                </c:pt>
                <c:pt idx="42">
                  <c:v>11.2</c:v>
                </c:pt>
                <c:pt idx="43">
                  <c:v>10.799999999999999</c:v>
                </c:pt>
                <c:pt idx="44">
                  <c:v>10.399999999999999</c:v>
                </c:pt>
                <c:pt idx="45">
                  <c:v>9.9999999999999982</c:v>
                </c:pt>
                <c:pt idx="46">
                  <c:v>9.5999999999999979</c:v>
                </c:pt>
                <c:pt idx="47">
                  <c:v>9.1999999999999975</c:v>
                </c:pt>
                <c:pt idx="48">
                  <c:v>8.7999999999999972</c:v>
                </c:pt>
                <c:pt idx="49">
                  <c:v>8.3999999999999968</c:v>
                </c:pt>
                <c:pt idx="50">
                  <c:v>8</c:v>
                </c:pt>
                <c:pt idx="51">
                  <c:v>7.6</c:v>
                </c:pt>
                <c:pt idx="52">
                  <c:v>7.1999999999999993</c:v>
                </c:pt>
                <c:pt idx="53">
                  <c:v>6.7999999999999989</c:v>
                </c:pt>
                <c:pt idx="54">
                  <c:v>6.3999999999999986</c:v>
                </c:pt>
                <c:pt idx="55">
                  <c:v>5.9999999999999982</c:v>
                </c:pt>
                <c:pt idx="56">
                  <c:v>5.5999999999999979</c:v>
                </c:pt>
                <c:pt idx="57">
                  <c:v>5.1999999999999975</c:v>
                </c:pt>
                <c:pt idx="58">
                  <c:v>4.7999999999999972</c:v>
                </c:pt>
                <c:pt idx="59">
                  <c:v>4.3999999999999968</c:v>
                </c:pt>
                <c:pt idx="60">
                  <c:v>4</c:v>
                </c:pt>
                <c:pt idx="61">
                  <c:v>3.6</c:v>
                </c:pt>
                <c:pt idx="62">
                  <c:v>3.2</c:v>
                </c:pt>
                <c:pt idx="63">
                  <c:v>2.8000000000000003</c:v>
                </c:pt>
                <c:pt idx="64">
                  <c:v>2.4000000000000004</c:v>
                </c:pt>
                <c:pt idx="65">
                  <c:v>2.0000000000000004</c:v>
                </c:pt>
                <c:pt idx="66">
                  <c:v>1.6000000000000005</c:v>
                </c:pt>
                <c:pt idx="67">
                  <c:v>1.2000000000000006</c:v>
                </c:pt>
                <c:pt idx="68">
                  <c:v>0.8000000000000006</c:v>
                </c:pt>
                <c:pt idx="69">
                  <c:v>0.40000000000000058</c:v>
                </c:pt>
                <c:pt idx="70">
                  <c:v>0</c:v>
                </c:pt>
              </c:numCache>
            </c:numRef>
          </c:val>
          <c:extLst>
            <c:ext xmlns:c16="http://schemas.microsoft.com/office/drawing/2014/chart" uri="{C3380CC4-5D6E-409C-BE32-E72D297353CC}">
              <c16:uniqueId val="{00000000-FDB0-40D4-85ED-52D346F7110E}"/>
            </c:ext>
          </c:extLst>
        </c:ser>
        <c:ser>
          <c:idx val="1"/>
          <c:order val="1"/>
          <c:tx>
            <c:strRef>
              <c:f>GKDP!$D$2</c:f>
              <c:strCache>
                <c:ptCount val="1"/>
                <c:pt idx="0">
                  <c:v>Verwachte premiebetaling</c:v>
                </c:pt>
              </c:strCache>
            </c:strRef>
          </c:tx>
          <c:spPr>
            <a:solidFill>
              <a:schemeClr val="accent1">
                <a:lumMod val="40000"/>
                <a:lumOff val="60000"/>
              </a:schemeClr>
            </a:solidFill>
            <a:ln>
              <a:noFill/>
            </a:ln>
            <a:effectLst/>
          </c:spPr>
          <c:cat>
            <c:numRef>
              <c:f>GKDP!$B$3:$B$73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GKDP!$D$3:$D$73</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0.13999999999999999</c:v>
                </c:pt>
                <c:pt idx="22">
                  <c:v>0.27999999999999997</c:v>
                </c:pt>
                <c:pt idx="23">
                  <c:v>0.41999999999999993</c:v>
                </c:pt>
                <c:pt idx="24">
                  <c:v>0.55999999999999994</c:v>
                </c:pt>
                <c:pt idx="25">
                  <c:v>0.7</c:v>
                </c:pt>
                <c:pt idx="26">
                  <c:v>0.84</c:v>
                </c:pt>
                <c:pt idx="27">
                  <c:v>0.98</c:v>
                </c:pt>
                <c:pt idx="28">
                  <c:v>1.1199999999999999</c:v>
                </c:pt>
                <c:pt idx="29">
                  <c:v>1.2599999999999998</c:v>
                </c:pt>
                <c:pt idx="30">
                  <c:v>1.4</c:v>
                </c:pt>
                <c:pt idx="31">
                  <c:v>1.96</c:v>
                </c:pt>
                <c:pt idx="32">
                  <c:v>2.52</c:v>
                </c:pt>
                <c:pt idx="33">
                  <c:v>3.08</c:v>
                </c:pt>
                <c:pt idx="34">
                  <c:v>3.64</c:v>
                </c:pt>
                <c:pt idx="35">
                  <c:v>4.2</c:v>
                </c:pt>
                <c:pt idx="36">
                  <c:v>4.76</c:v>
                </c:pt>
                <c:pt idx="37">
                  <c:v>5.3199999999999994</c:v>
                </c:pt>
                <c:pt idx="38">
                  <c:v>5.879999999999999</c:v>
                </c:pt>
                <c:pt idx="39">
                  <c:v>6.4399999999999986</c:v>
                </c:pt>
                <c:pt idx="40">
                  <c:v>7</c:v>
                </c:pt>
                <c:pt idx="41">
                  <c:v>7.35</c:v>
                </c:pt>
                <c:pt idx="42">
                  <c:v>7.6999999999999993</c:v>
                </c:pt>
                <c:pt idx="43">
                  <c:v>8.0499999999999989</c:v>
                </c:pt>
                <c:pt idx="44">
                  <c:v>8.3999999999999986</c:v>
                </c:pt>
                <c:pt idx="45">
                  <c:v>8.7499999999999982</c:v>
                </c:pt>
                <c:pt idx="46">
                  <c:v>9.0999999999999979</c:v>
                </c:pt>
                <c:pt idx="47">
                  <c:v>9.4499999999999975</c:v>
                </c:pt>
                <c:pt idx="48">
                  <c:v>9.7999999999999972</c:v>
                </c:pt>
                <c:pt idx="49">
                  <c:v>10.149999999999997</c:v>
                </c:pt>
                <c:pt idx="50">
                  <c:v>10.5</c:v>
                </c:pt>
                <c:pt idx="51">
                  <c:v>11.025</c:v>
                </c:pt>
                <c:pt idx="52">
                  <c:v>11.55</c:v>
                </c:pt>
                <c:pt idx="53">
                  <c:v>12.075000000000001</c:v>
                </c:pt>
                <c:pt idx="54">
                  <c:v>12.600000000000001</c:v>
                </c:pt>
                <c:pt idx="55">
                  <c:v>13.125000000000002</c:v>
                </c:pt>
                <c:pt idx="56">
                  <c:v>13.650000000000002</c:v>
                </c:pt>
                <c:pt idx="57">
                  <c:v>14.175000000000002</c:v>
                </c:pt>
                <c:pt idx="58">
                  <c:v>14.700000000000003</c:v>
                </c:pt>
                <c:pt idx="59">
                  <c:v>15.225000000000003</c:v>
                </c:pt>
                <c:pt idx="60">
                  <c:v>15.749999999999998</c:v>
                </c:pt>
                <c:pt idx="61">
                  <c:v>16.274999999999999</c:v>
                </c:pt>
                <c:pt idx="62">
                  <c:v>16.799999999999997</c:v>
                </c:pt>
                <c:pt idx="63">
                  <c:v>17.324999999999996</c:v>
                </c:pt>
                <c:pt idx="64">
                  <c:v>17.849999999999994</c:v>
                </c:pt>
                <c:pt idx="65">
                  <c:v>18.374999999999993</c:v>
                </c:pt>
                <c:pt idx="66">
                  <c:v>18.899999999999991</c:v>
                </c:pt>
                <c:pt idx="67">
                  <c:v>19.42499999999999</c:v>
                </c:pt>
                <c:pt idx="68">
                  <c:v>19.949999999999989</c:v>
                </c:pt>
                <c:pt idx="69">
                  <c:v>20.474999999999987</c:v>
                </c:pt>
                <c:pt idx="70">
                  <c:v>21</c:v>
                </c:pt>
              </c:numCache>
            </c:numRef>
          </c:val>
          <c:extLst>
            <c:ext xmlns:c16="http://schemas.microsoft.com/office/drawing/2014/chart" uri="{C3380CC4-5D6E-409C-BE32-E72D297353CC}">
              <c16:uniqueId val="{00000001-FDB0-40D4-85ED-52D346F7110E}"/>
            </c:ext>
          </c:extLst>
        </c:ser>
        <c:dLbls>
          <c:showLegendKey val="0"/>
          <c:showVal val="0"/>
          <c:showCatName val="0"/>
          <c:showSerName val="0"/>
          <c:showPercent val="0"/>
          <c:showBubbleSize val="0"/>
        </c:dLbls>
        <c:axId val="590761504"/>
        <c:axId val="590766424"/>
      </c:areaChart>
      <c:areaChart>
        <c:grouping val="stacked"/>
        <c:varyColors val="0"/>
        <c:ser>
          <c:idx val="2"/>
          <c:order val="2"/>
          <c:tx>
            <c:strRef>
              <c:f>GKDP!$E$2</c:f>
              <c:strCache>
                <c:ptCount val="1"/>
                <c:pt idx="0">
                  <c:v>Gedane uitkering</c:v>
                </c:pt>
              </c:strCache>
            </c:strRef>
          </c:tx>
          <c:spPr>
            <a:solidFill>
              <a:schemeClr val="bg2">
                <a:lumMod val="75000"/>
              </a:schemeClr>
            </a:solidFill>
            <a:ln w="25400">
              <a:noFill/>
            </a:ln>
            <a:effectLst/>
          </c:spPr>
          <c:val>
            <c:numRef>
              <c:f>GKDP!$E$3:$E$73</c:f>
              <c:numCache>
                <c:formatCode>General</c:formatCode>
                <c:ptCount val="71"/>
                <c:pt idx="0">
                  <c:v>-58</c:v>
                </c:pt>
                <c:pt idx="1">
                  <c:v>-57.1</c:v>
                </c:pt>
                <c:pt idx="2">
                  <c:v>-56.2</c:v>
                </c:pt>
                <c:pt idx="3">
                  <c:v>-55.300000000000004</c:v>
                </c:pt>
                <c:pt idx="4">
                  <c:v>-54.400000000000006</c:v>
                </c:pt>
                <c:pt idx="5">
                  <c:v>-53.500000000000007</c:v>
                </c:pt>
                <c:pt idx="6">
                  <c:v>-52.600000000000009</c:v>
                </c:pt>
                <c:pt idx="7">
                  <c:v>-51.70000000000001</c:v>
                </c:pt>
                <c:pt idx="8">
                  <c:v>-50.800000000000011</c:v>
                </c:pt>
                <c:pt idx="9">
                  <c:v>-49.900000000000013</c:v>
                </c:pt>
                <c:pt idx="10">
                  <c:v>-49</c:v>
                </c:pt>
                <c:pt idx="11">
                  <c:v>-46.6</c:v>
                </c:pt>
                <c:pt idx="12">
                  <c:v>-44.2</c:v>
                </c:pt>
                <c:pt idx="13">
                  <c:v>-41.800000000000004</c:v>
                </c:pt>
                <c:pt idx="14">
                  <c:v>-39.400000000000006</c:v>
                </c:pt>
                <c:pt idx="15">
                  <c:v>-37.000000000000007</c:v>
                </c:pt>
                <c:pt idx="16">
                  <c:v>-34.600000000000009</c:v>
                </c:pt>
                <c:pt idx="17">
                  <c:v>-32.20000000000001</c:v>
                </c:pt>
                <c:pt idx="18">
                  <c:v>-29.800000000000011</c:v>
                </c:pt>
                <c:pt idx="19">
                  <c:v>-27.400000000000013</c:v>
                </c:pt>
                <c:pt idx="20">
                  <c:v>-25</c:v>
                </c:pt>
                <c:pt idx="21">
                  <c:v>-22.5</c:v>
                </c:pt>
                <c:pt idx="22">
                  <c:v>-20</c:v>
                </c:pt>
                <c:pt idx="23">
                  <c:v>-17.5</c:v>
                </c:pt>
                <c:pt idx="24">
                  <c:v>-15</c:v>
                </c:pt>
                <c:pt idx="25">
                  <c:v>-12.5</c:v>
                </c:pt>
                <c:pt idx="26">
                  <c:v>-10</c:v>
                </c:pt>
                <c:pt idx="27">
                  <c:v>-7.5</c:v>
                </c:pt>
                <c:pt idx="28">
                  <c:v>-5</c:v>
                </c:pt>
                <c:pt idx="29">
                  <c:v>-2.5</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02-FDB0-40D4-85ED-52D346F7110E}"/>
            </c:ext>
          </c:extLst>
        </c:ser>
        <c:ser>
          <c:idx val="3"/>
          <c:order val="3"/>
          <c:tx>
            <c:strRef>
              <c:f>GKDP!$F$2</c:f>
              <c:strCache>
                <c:ptCount val="1"/>
                <c:pt idx="0">
                  <c:v>Verwachte uitkering</c:v>
                </c:pt>
              </c:strCache>
            </c:strRef>
          </c:tx>
          <c:spPr>
            <a:solidFill>
              <a:schemeClr val="bg2">
                <a:lumMod val="90000"/>
              </a:schemeClr>
            </a:solidFill>
            <a:ln w="25400">
              <a:noFill/>
            </a:ln>
            <a:effectLst/>
          </c:spPr>
          <c:val>
            <c:numRef>
              <c:f>GKDP!$F$3:$F$73</c:f>
              <c:numCache>
                <c:formatCode>General</c:formatCode>
                <c:ptCount val="71"/>
                <c:pt idx="0">
                  <c:v>-1.9</c:v>
                </c:pt>
                <c:pt idx="1">
                  <c:v>-3.12</c:v>
                </c:pt>
                <c:pt idx="2">
                  <c:v>-4.34</c:v>
                </c:pt>
                <c:pt idx="3">
                  <c:v>-5.56</c:v>
                </c:pt>
                <c:pt idx="4">
                  <c:v>-6.7799999999999994</c:v>
                </c:pt>
                <c:pt idx="5">
                  <c:v>-7.9999999999999991</c:v>
                </c:pt>
                <c:pt idx="6">
                  <c:v>-9.2199999999999989</c:v>
                </c:pt>
                <c:pt idx="7">
                  <c:v>-10.44</c:v>
                </c:pt>
                <c:pt idx="8">
                  <c:v>-11.66</c:v>
                </c:pt>
                <c:pt idx="9">
                  <c:v>-12.88</c:v>
                </c:pt>
                <c:pt idx="10">
                  <c:v>-14.1</c:v>
                </c:pt>
                <c:pt idx="11">
                  <c:v>-16.41</c:v>
                </c:pt>
                <c:pt idx="12">
                  <c:v>-18.72</c:v>
                </c:pt>
                <c:pt idx="13">
                  <c:v>-21.029999999999998</c:v>
                </c:pt>
                <c:pt idx="14">
                  <c:v>-23.339999999999996</c:v>
                </c:pt>
                <c:pt idx="15">
                  <c:v>-25.649999999999995</c:v>
                </c:pt>
                <c:pt idx="16">
                  <c:v>-27.959999999999994</c:v>
                </c:pt>
                <c:pt idx="17">
                  <c:v>-30.269999999999992</c:v>
                </c:pt>
                <c:pt idx="18">
                  <c:v>-32.579999999999991</c:v>
                </c:pt>
                <c:pt idx="19">
                  <c:v>-34.889999999999993</c:v>
                </c:pt>
                <c:pt idx="20">
                  <c:v>-37.200000000000003</c:v>
                </c:pt>
                <c:pt idx="21">
                  <c:v>-38.880000000000003</c:v>
                </c:pt>
                <c:pt idx="22">
                  <c:v>-40.56</c:v>
                </c:pt>
                <c:pt idx="23">
                  <c:v>-42.24</c:v>
                </c:pt>
                <c:pt idx="24">
                  <c:v>-43.92</c:v>
                </c:pt>
                <c:pt idx="25">
                  <c:v>-45.6</c:v>
                </c:pt>
                <c:pt idx="26">
                  <c:v>-47.28</c:v>
                </c:pt>
                <c:pt idx="27">
                  <c:v>-48.96</c:v>
                </c:pt>
                <c:pt idx="28">
                  <c:v>-50.64</c:v>
                </c:pt>
                <c:pt idx="29">
                  <c:v>-52.32</c:v>
                </c:pt>
                <c:pt idx="30">
                  <c:v>-54</c:v>
                </c:pt>
                <c:pt idx="31">
                  <c:v>-53.384999999999998</c:v>
                </c:pt>
                <c:pt idx="32">
                  <c:v>-52.769999999999996</c:v>
                </c:pt>
                <c:pt idx="33">
                  <c:v>-52.154999999999994</c:v>
                </c:pt>
                <c:pt idx="34">
                  <c:v>-51.539999999999992</c:v>
                </c:pt>
                <c:pt idx="35">
                  <c:v>-50.92499999999999</c:v>
                </c:pt>
                <c:pt idx="36">
                  <c:v>-50.309999999999988</c:v>
                </c:pt>
                <c:pt idx="37">
                  <c:v>-49.694999999999986</c:v>
                </c:pt>
                <c:pt idx="38">
                  <c:v>-49.079999999999984</c:v>
                </c:pt>
                <c:pt idx="39">
                  <c:v>-48.464999999999982</c:v>
                </c:pt>
                <c:pt idx="40">
                  <c:v>-47.85</c:v>
                </c:pt>
                <c:pt idx="41">
                  <c:v>-47.314999999999998</c:v>
                </c:pt>
                <c:pt idx="42">
                  <c:v>-46.78</c:v>
                </c:pt>
                <c:pt idx="43">
                  <c:v>-46.245000000000005</c:v>
                </c:pt>
                <c:pt idx="44">
                  <c:v>-45.710000000000008</c:v>
                </c:pt>
                <c:pt idx="45">
                  <c:v>-45.175000000000011</c:v>
                </c:pt>
                <c:pt idx="46">
                  <c:v>-44.640000000000015</c:v>
                </c:pt>
                <c:pt idx="47">
                  <c:v>-44.105000000000018</c:v>
                </c:pt>
                <c:pt idx="48">
                  <c:v>-43.570000000000022</c:v>
                </c:pt>
                <c:pt idx="49">
                  <c:v>-43.035000000000025</c:v>
                </c:pt>
                <c:pt idx="50">
                  <c:v>-42.5</c:v>
                </c:pt>
                <c:pt idx="51">
                  <c:v>-41.984999999999999</c:v>
                </c:pt>
                <c:pt idx="52">
                  <c:v>-41.47</c:v>
                </c:pt>
                <c:pt idx="53">
                  <c:v>-40.954999999999998</c:v>
                </c:pt>
                <c:pt idx="54">
                  <c:v>-40.44</c:v>
                </c:pt>
                <c:pt idx="55">
                  <c:v>-39.924999999999997</c:v>
                </c:pt>
                <c:pt idx="56">
                  <c:v>-39.409999999999997</c:v>
                </c:pt>
                <c:pt idx="57">
                  <c:v>-38.894999999999996</c:v>
                </c:pt>
                <c:pt idx="58">
                  <c:v>-38.379999999999995</c:v>
                </c:pt>
                <c:pt idx="59">
                  <c:v>-37.864999999999995</c:v>
                </c:pt>
                <c:pt idx="60">
                  <c:v>-37.35</c:v>
                </c:pt>
                <c:pt idx="61">
                  <c:v>-36.814999999999998</c:v>
                </c:pt>
                <c:pt idx="62">
                  <c:v>-36.28</c:v>
                </c:pt>
                <c:pt idx="63">
                  <c:v>-35.745000000000005</c:v>
                </c:pt>
                <c:pt idx="64">
                  <c:v>-35.210000000000008</c:v>
                </c:pt>
                <c:pt idx="65">
                  <c:v>-34.675000000000011</c:v>
                </c:pt>
                <c:pt idx="66">
                  <c:v>-34.140000000000015</c:v>
                </c:pt>
                <c:pt idx="67">
                  <c:v>-33.605000000000018</c:v>
                </c:pt>
                <c:pt idx="68">
                  <c:v>-33.070000000000022</c:v>
                </c:pt>
                <c:pt idx="69">
                  <c:v>-32.535000000000025</c:v>
                </c:pt>
                <c:pt idx="70">
                  <c:v>-32</c:v>
                </c:pt>
              </c:numCache>
            </c:numRef>
          </c:val>
          <c:extLst>
            <c:ext xmlns:c16="http://schemas.microsoft.com/office/drawing/2014/chart" uri="{C3380CC4-5D6E-409C-BE32-E72D297353CC}">
              <c16:uniqueId val="{00000003-FDB0-40D4-85ED-52D346F7110E}"/>
            </c:ext>
          </c:extLst>
        </c:ser>
        <c:dLbls>
          <c:showLegendKey val="0"/>
          <c:showVal val="0"/>
          <c:showCatName val="0"/>
          <c:showSerName val="0"/>
          <c:showPercent val="0"/>
          <c:showBubbleSize val="0"/>
        </c:dLbls>
        <c:axId val="647705456"/>
        <c:axId val="647703160"/>
      </c:areaChart>
      <c:lineChart>
        <c:grouping val="standard"/>
        <c:varyColors val="0"/>
        <c:ser>
          <c:idx val="4"/>
          <c:order val="4"/>
          <c:tx>
            <c:strRef>
              <c:f>GKDP!$H$2</c:f>
              <c:strCache>
                <c:ptCount val="1"/>
                <c:pt idx="0">
                  <c:v>Premie GKDP</c:v>
                </c:pt>
              </c:strCache>
            </c:strRef>
          </c:tx>
          <c:spPr>
            <a:ln w="34925" cap="rnd">
              <a:solidFill>
                <a:schemeClr val="accent1">
                  <a:lumMod val="50000"/>
                </a:schemeClr>
              </a:solidFill>
              <a:prstDash val="sysDot"/>
              <a:round/>
            </a:ln>
            <a:effectLst/>
          </c:spPr>
          <c:marker>
            <c:symbol val="none"/>
          </c:marker>
          <c:val>
            <c:numRef>
              <c:f>GKDP!$H$3:$H$73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16.04</c:v>
                </c:pt>
                <c:pt idx="22">
                  <c:v>16.080000000000002</c:v>
                </c:pt>
                <c:pt idx="23">
                  <c:v>16.12</c:v>
                </c:pt>
                <c:pt idx="24">
                  <c:v>16.16</c:v>
                </c:pt>
                <c:pt idx="25">
                  <c:v>16.200000000000003</c:v>
                </c:pt>
                <c:pt idx="26">
                  <c:v>16.240000000000002</c:v>
                </c:pt>
                <c:pt idx="27">
                  <c:v>16.28</c:v>
                </c:pt>
                <c:pt idx="28">
                  <c:v>16.320000000000004</c:v>
                </c:pt>
                <c:pt idx="29">
                  <c:v>16.360000000000003</c:v>
                </c:pt>
                <c:pt idx="30">
                  <c:v>16.399999999999999</c:v>
                </c:pt>
                <c:pt idx="31">
                  <c:v>16.66</c:v>
                </c:pt>
                <c:pt idx="32">
                  <c:v>16.919999999999998</c:v>
                </c:pt>
                <c:pt idx="33">
                  <c:v>17.18</c:v>
                </c:pt>
                <c:pt idx="34">
                  <c:v>17.439999999999998</c:v>
                </c:pt>
                <c:pt idx="35">
                  <c:v>17.699999999999996</c:v>
                </c:pt>
                <c:pt idx="36">
                  <c:v>17.959999999999994</c:v>
                </c:pt>
                <c:pt idx="37">
                  <c:v>18.219999999999995</c:v>
                </c:pt>
                <c:pt idx="38">
                  <c:v>18.479999999999993</c:v>
                </c:pt>
                <c:pt idx="39">
                  <c:v>18.739999999999991</c:v>
                </c:pt>
                <c:pt idx="40">
                  <c:v>19</c:v>
                </c:pt>
                <c:pt idx="41">
                  <c:v>18.95</c:v>
                </c:pt>
                <c:pt idx="42">
                  <c:v>18.899999999999999</c:v>
                </c:pt>
                <c:pt idx="43">
                  <c:v>18.849999999999998</c:v>
                </c:pt>
                <c:pt idx="44">
                  <c:v>18.799999999999997</c:v>
                </c:pt>
                <c:pt idx="45">
                  <c:v>18.749999999999996</c:v>
                </c:pt>
                <c:pt idx="46">
                  <c:v>18.699999999999996</c:v>
                </c:pt>
                <c:pt idx="47">
                  <c:v>18.649999999999995</c:v>
                </c:pt>
                <c:pt idx="48">
                  <c:v>18.599999999999994</c:v>
                </c:pt>
                <c:pt idx="49">
                  <c:v>18.549999999999994</c:v>
                </c:pt>
                <c:pt idx="50">
                  <c:v>18.5</c:v>
                </c:pt>
                <c:pt idx="51">
                  <c:v>18.625</c:v>
                </c:pt>
                <c:pt idx="52">
                  <c:v>18.75</c:v>
                </c:pt>
                <c:pt idx="53">
                  <c:v>18.875</c:v>
                </c:pt>
                <c:pt idx="54">
                  <c:v>19</c:v>
                </c:pt>
                <c:pt idx="55">
                  <c:v>19.125</c:v>
                </c:pt>
                <c:pt idx="56">
                  <c:v>19.25</c:v>
                </c:pt>
                <c:pt idx="57">
                  <c:v>19.375</c:v>
                </c:pt>
                <c:pt idx="58">
                  <c:v>19.5</c:v>
                </c:pt>
                <c:pt idx="59">
                  <c:v>19.625</c:v>
                </c:pt>
                <c:pt idx="60">
                  <c:v>19.75</c:v>
                </c:pt>
                <c:pt idx="61">
                  <c:v>19.875</c:v>
                </c:pt>
                <c:pt idx="62">
                  <c:v>19.999999999999996</c:v>
                </c:pt>
                <c:pt idx="63">
                  <c:v>20.124999999999996</c:v>
                </c:pt>
                <c:pt idx="64">
                  <c:v>20.249999999999993</c:v>
                </c:pt>
                <c:pt idx="65">
                  <c:v>20.374999999999993</c:v>
                </c:pt>
                <c:pt idx="66">
                  <c:v>20.499999999999993</c:v>
                </c:pt>
                <c:pt idx="67">
                  <c:v>20.624999999999989</c:v>
                </c:pt>
                <c:pt idx="68">
                  <c:v>20.749999999999989</c:v>
                </c:pt>
                <c:pt idx="69">
                  <c:v>20.874999999999989</c:v>
                </c:pt>
                <c:pt idx="70">
                  <c:v>21</c:v>
                </c:pt>
              </c:numCache>
            </c:numRef>
          </c:val>
          <c:smooth val="1"/>
          <c:extLst>
            <c:ext xmlns:c16="http://schemas.microsoft.com/office/drawing/2014/chart" uri="{C3380CC4-5D6E-409C-BE32-E72D297353CC}">
              <c16:uniqueId val="{00000004-FDB0-40D4-85ED-52D346F7110E}"/>
            </c:ext>
          </c:extLst>
        </c:ser>
        <c:dLbls>
          <c:showLegendKey val="0"/>
          <c:showVal val="0"/>
          <c:showCatName val="0"/>
          <c:showSerName val="0"/>
          <c:showPercent val="0"/>
          <c:showBubbleSize val="0"/>
        </c:dLbls>
        <c:marker val="1"/>
        <c:smooth val="0"/>
        <c:axId val="590761504"/>
        <c:axId val="590766424"/>
      </c:lineChart>
      <c:lineChart>
        <c:grouping val="standard"/>
        <c:varyColors val="0"/>
        <c:ser>
          <c:idx val="5"/>
          <c:order val="5"/>
          <c:tx>
            <c:strRef>
              <c:f>GKDP!$I$2</c:f>
              <c:strCache>
                <c:ptCount val="1"/>
                <c:pt idx="0">
                  <c:v>Uitkering GKDP</c:v>
                </c:pt>
              </c:strCache>
            </c:strRef>
          </c:tx>
          <c:spPr>
            <a:ln w="28575" cap="rnd">
              <a:solidFill>
                <a:schemeClr val="bg2">
                  <a:lumMod val="10000"/>
                </a:schemeClr>
              </a:solidFill>
              <a:prstDash val="sysDash"/>
              <a:round/>
            </a:ln>
            <a:effectLst/>
          </c:spPr>
          <c:marker>
            <c:symbol val="none"/>
          </c:marker>
          <c:val>
            <c:numRef>
              <c:f>GKDP!$I$3:$I$73</c:f>
              <c:numCache>
                <c:formatCode>General</c:formatCode>
                <c:ptCount val="71"/>
                <c:pt idx="0">
                  <c:v>-59.9</c:v>
                </c:pt>
                <c:pt idx="1">
                  <c:v>-60.22</c:v>
                </c:pt>
                <c:pt idx="2">
                  <c:v>-60.540000000000006</c:v>
                </c:pt>
                <c:pt idx="3">
                  <c:v>-60.860000000000007</c:v>
                </c:pt>
                <c:pt idx="4">
                  <c:v>-61.180000000000007</c:v>
                </c:pt>
                <c:pt idx="5">
                  <c:v>-61.500000000000007</c:v>
                </c:pt>
                <c:pt idx="6">
                  <c:v>-61.820000000000007</c:v>
                </c:pt>
                <c:pt idx="7">
                  <c:v>-62.140000000000008</c:v>
                </c:pt>
                <c:pt idx="8">
                  <c:v>-62.460000000000008</c:v>
                </c:pt>
                <c:pt idx="9">
                  <c:v>-62.780000000000015</c:v>
                </c:pt>
                <c:pt idx="10">
                  <c:v>-63.1</c:v>
                </c:pt>
                <c:pt idx="11">
                  <c:v>-63.010000000000005</c:v>
                </c:pt>
                <c:pt idx="12">
                  <c:v>-62.92</c:v>
                </c:pt>
                <c:pt idx="13">
                  <c:v>-62.83</c:v>
                </c:pt>
                <c:pt idx="14">
                  <c:v>-62.74</c:v>
                </c:pt>
                <c:pt idx="15">
                  <c:v>-62.650000000000006</c:v>
                </c:pt>
                <c:pt idx="16">
                  <c:v>-62.56</c:v>
                </c:pt>
                <c:pt idx="17">
                  <c:v>-62.47</c:v>
                </c:pt>
                <c:pt idx="18">
                  <c:v>-62.38</c:v>
                </c:pt>
                <c:pt idx="19">
                  <c:v>-62.290000000000006</c:v>
                </c:pt>
                <c:pt idx="20">
                  <c:v>-62.2</c:v>
                </c:pt>
                <c:pt idx="21">
                  <c:v>-61.38</c:v>
                </c:pt>
                <c:pt idx="22">
                  <c:v>-60.56</c:v>
                </c:pt>
                <c:pt idx="23">
                  <c:v>-59.74</c:v>
                </c:pt>
                <c:pt idx="24">
                  <c:v>-58.92</c:v>
                </c:pt>
                <c:pt idx="25">
                  <c:v>-58.1</c:v>
                </c:pt>
                <c:pt idx="26">
                  <c:v>-57.28</c:v>
                </c:pt>
                <c:pt idx="27">
                  <c:v>-56.46</c:v>
                </c:pt>
                <c:pt idx="28">
                  <c:v>-55.64</c:v>
                </c:pt>
                <c:pt idx="29">
                  <c:v>-54.82</c:v>
                </c:pt>
                <c:pt idx="30">
                  <c:v>-54</c:v>
                </c:pt>
                <c:pt idx="31">
                  <c:v>-53.384999999999998</c:v>
                </c:pt>
                <c:pt idx="32">
                  <c:v>-52.769999999999996</c:v>
                </c:pt>
                <c:pt idx="33">
                  <c:v>-52.154999999999994</c:v>
                </c:pt>
                <c:pt idx="34">
                  <c:v>-51.539999999999992</c:v>
                </c:pt>
                <c:pt idx="35">
                  <c:v>-50.92499999999999</c:v>
                </c:pt>
                <c:pt idx="36">
                  <c:v>-50.309999999999988</c:v>
                </c:pt>
                <c:pt idx="37">
                  <c:v>-49.694999999999986</c:v>
                </c:pt>
                <c:pt idx="38">
                  <c:v>-49.079999999999984</c:v>
                </c:pt>
                <c:pt idx="39">
                  <c:v>-48.464999999999982</c:v>
                </c:pt>
                <c:pt idx="40">
                  <c:v>-47.85</c:v>
                </c:pt>
                <c:pt idx="41">
                  <c:v>-47.314999999999998</c:v>
                </c:pt>
                <c:pt idx="42">
                  <c:v>-46.78</c:v>
                </c:pt>
                <c:pt idx="43">
                  <c:v>-46.245000000000005</c:v>
                </c:pt>
                <c:pt idx="44">
                  <c:v>-45.710000000000008</c:v>
                </c:pt>
                <c:pt idx="45">
                  <c:v>-45.175000000000011</c:v>
                </c:pt>
                <c:pt idx="46">
                  <c:v>-44.640000000000015</c:v>
                </c:pt>
                <c:pt idx="47">
                  <c:v>-44.105000000000018</c:v>
                </c:pt>
                <c:pt idx="48">
                  <c:v>-43.570000000000022</c:v>
                </c:pt>
                <c:pt idx="49">
                  <c:v>-43.035000000000025</c:v>
                </c:pt>
                <c:pt idx="50">
                  <c:v>-42.5</c:v>
                </c:pt>
                <c:pt idx="51">
                  <c:v>-41.984999999999999</c:v>
                </c:pt>
                <c:pt idx="52">
                  <c:v>-41.47</c:v>
                </c:pt>
                <c:pt idx="53">
                  <c:v>-40.954999999999998</c:v>
                </c:pt>
                <c:pt idx="54">
                  <c:v>-40.44</c:v>
                </c:pt>
                <c:pt idx="55">
                  <c:v>-39.924999999999997</c:v>
                </c:pt>
                <c:pt idx="56">
                  <c:v>-39.409999999999997</c:v>
                </c:pt>
                <c:pt idx="57">
                  <c:v>-38.894999999999996</c:v>
                </c:pt>
                <c:pt idx="58">
                  <c:v>-38.379999999999995</c:v>
                </c:pt>
                <c:pt idx="59">
                  <c:v>-37.864999999999995</c:v>
                </c:pt>
                <c:pt idx="60">
                  <c:v>-37.35</c:v>
                </c:pt>
                <c:pt idx="61">
                  <c:v>-36.814999999999998</c:v>
                </c:pt>
                <c:pt idx="62">
                  <c:v>-36.28</c:v>
                </c:pt>
                <c:pt idx="63">
                  <c:v>-35.745000000000005</c:v>
                </c:pt>
                <c:pt idx="64">
                  <c:v>-35.210000000000008</c:v>
                </c:pt>
                <c:pt idx="65">
                  <c:v>-34.675000000000011</c:v>
                </c:pt>
                <c:pt idx="66">
                  <c:v>-34.140000000000015</c:v>
                </c:pt>
                <c:pt idx="67">
                  <c:v>-33.605000000000018</c:v>
                </c:pt>
                <c:pt idx="68">
                  <c:v>-33.070000000000022</c:v>
                </c:pt>
                <c:pt idx="69">
                  <c:v>-32.535000000000025</c:v>
                </c:pt>
                <c:pt idx="70">
                  <c:v>-32</c:v>
                </c:pt>
              </c:numCache>
            </c:numRef>
          </c:val>
          <c:smooth val="1"/>
          <c:extLst>
            <c:ext xmlns:c16="http://schemas.microsoft.com/office/drawing/2014/chart" uri="{C3380CC4-5D6E-409C-BE32-E72D297353CC}">
              <c16:uniqueId val="{00000005-FDB0-40D4-85ED-52D346F7110E}"/>
            </c:ext>
          </c:extLst>
        </c:ser>
        <c:dLbls>
          <c:showLegendKey val="0"/>
          <c:showVal val="0"/>
          <c:showCatName val="0"/>
          <c:showSerName val="0"/>
          <c:showPercent val="0"/>
          <c:showBubbleSize val="0"/>
        </c:dLbls>
        <c:marker val="1"/>
        <c:smooth val="0"/>
        <c:axId val="647705456"/>
        <c:axId val="647703160"/>
      </c:lineChart>
      <c:catAx>
        <c:axId val="59076150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Geboortejaar</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nl-NL"/>
          </a:p>
        </c:txPr>
        <c:crossAx val="590766424"/>
        <c:crosses val="autoZero"/>
        <c:auto val="1"/>
        <c:lblAlgn val="ctr"/>
        <c:lblOffset val="100"/>
        <c:tickLblSkip val="5"/>
        <c:noMultiLvlLbl val="0"/>
      </c:catAx>
      <c:valAx>
        <c:axId val="590766424"/>
        <c:scaling>
          <c:orientation val="minMax"/>
          <c:max val="50"/>
          <c:min val="-70"/>
        </c:scaling>
        <c:delete val="0"/>
        <c:axPos val="l"/>
        <c:majorGridlines>
          <c:spPr>
            <a:ln w="9525" cap="flat" cmpd="sng" algn="ctr">
              <a:solidFill>
                <a:schemeClr val="bg1">
                  <a:lumMod val="85000"/>
                  <a:alpha val="50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Saldo</a:t>
                </a:r>
                <a:r>
                  <a:rPr lang="nl-NL" b="1" baseline="0"/>
                  <a:t> van premies en uitkeringen</a:t>
                </a:r>
                <a:endParaRPr lang="nl-NL" b="1"/>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590761504"/>
        <c:crosses val="autoZero"/>
        <c:crossBetween val="between"/>
        <c:majorUnit val="10"/>
      </c:valAx>
      <c:valAx>
        <c:axId val="647703160"/>
        <c:scaling>
          <c:orientation val="minMax"/>
          <c:max val="50"/>
          <c:min val="-7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647705456"/>
        <c:crosses val="max"/>
        <c:crossBetween val="between"/>
        <c:majorUnit val="10"/>
      </c:valAx>
      <c:catAx>
        <c:axId val="647705456"/>
        <c:scaling>
          <c:orientation val="minMax"/>
        </c:scaling>
        <c:delete val="1"/>
        <c:axPos val="b"/>
        <c:majorTickMark val="out"/>
        <c:minorTickMark val="none"/>
        <c:tickLblPos val="nextTo"/>
        <c:crossAx val="647703160"/>
        <c:crosses val="autoZero"/>
        <c:auto val="1"/>
        <c:lblAlgn val="ctr"/>
        <c:lblOffset val="100"/>
        <c:noMultiLvlLbl val="0"/>
      </c:cat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legend>
    <c:plotVisOnly val="1"/>
    <c:dispBlanksAs val="zero"/>
    <c:showDLblsOverMax val="0"/>
  </c:chart>
  <c:spPr>
    <a:noFill/>
    <a:ln>
      <a:noFill/>
    </a:ln>
    <a:effectLst/>
  </c:spPr>
  <c:txPr>
    <a:bodyPr/>
    <a:lstStyle/>
    <a:p>
      <a:pPr>
        <a:defRPr>
          <a:solidFill>
            <a:sysClr val="windowText" lastClr="000000"/>
          </a:solidFill>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nl-NL" sz="1800" b="1" dirty="0"/>
              <a:t>Saldo van premies</a:t>
            </a:r>
            <a:r>
              <a:rPr lang="nl-NL" sz="1800" b="1" baseline="0" dirty="0"/>
              <a:t> en uitkeringen: </a:t>
            </a:r>
            <a:r>
              <a:rPr lang="nl-NL" sz="2000" b="1" baseline="0" dirty="0"/>
              <a:t/>
            </a:r>
            <a:br>
              <a:rPr lang="nl-NL" sz="2000" b="1" baseline="0" dirty="0"/>
            </a:br>
            <a:r>
              <a:rPr lang="nl-NL" sz="1400" b="0" baseline="0" dirty="0" smtClean="0"/>
              <a:t>verhoging premiedekkingsgraad</a:t>
            </a:r>
            <a:r>
              <a:rPr lang="nl-NL" b="0" baseline="0" dirty="0" smtClean="0"/>
              <a:t> </a:t>
            </a:r>
            <a:endParaRPr lang="nl-NL" b="0" dirty="0"/>
          </a:p>
        </c:rich>
      </c:tx>
      <c:layout>
        <c:manualLayout>
          <c:xMode val="edge"/>
          <c:yMode val="edge"/>
          <c:x val="0.2620491791616037"/>
          <c:y val="9.327115256495668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nl-NL"/>
        </a:p>
      </c:txPr>
    </c:title>
    <c:autoTitleDeleted val="0"/>
    <c:plotArea>
      <c:layout/>
      <c:areaChart>
        <c:grouping val="stacked"/>
        <c:varyColors val="0"/>
        <c:ser>
          <c:idx val="0"/>
          <c:order val="0"/>
          <c:tx>
            <c:strRef>
              <c:f>KDP!$C$2</c:f>
              <c:strCache>
                <c:ptCount val="1"/>
                <c:pt idx="0">
                  <c:v>Betaalde premie</c:v>
                </c:pt>
              </c:strCache>
            </c:strRef>
          </c:tx>
          <c:spPr>
            <a:solidFill>
              <a:schemeClr val="accent1"/>
            </a:solidFill>
            <a:ln>
              <a:noFill/>
            </a:ln>
            <a:effectLst/>
          </c:spPr>
          <c:cat>
            <c:numRef>
              <c:f>KDP!$B$3:$B$73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KDP!$C$3:$C$73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15.9</c:v>
                </c:pt>
                <c:pt idx="22">
                  <c:v>15.8</c:v>
                </c:pt>
                <c:pt idx="23">
                  <c:v>15.700000000000001</c:v>
                </c:pt>
                <c:pt idx="24">
                  <c:v>15.600000000000001</c:v>
                </c:pt>
                <c:pt idx="25">
                  <c:v>15.500000000000002</c:v>
                </c:pt>
                <c:pt idx="26">
                  <c:v>15.400000000000002</c:v>
                </c:pt>
                <c:pt idx="27">
                  <c:v>15.300000000000002</c:v>
                </c:pt>
                <c:pt idx="28">
                  <c:v>15.200000000000003</c:v>
                </c:pt>
                <c:pt idx="29">
                  <c:v>15.100000000000003</c:v>
                </c:pt>
                <c:pt idx="30">
                  <c:v>15</c:v>
                </c:pt>
                <c:pt idx="31">
                  <c:v>14.7</c:v>
                </c:pt>
                <c:pt idx="32">
                  <c:v>14.399999999999999</c:v>
                </c:pt>
                <c:pt idx="33">
                  <c:v>14.099999999999998</c:v>
                </c:pt>
                <c:pt idx="34">
                  <c:v>13.799999999999997</c:v>
                </c:pt>
                <c:pt idx="35">
                  <c:v>13.499999999999996</c:v>
                </c:pt>
                <c:pt idx="36">
                  <c:v>13.199999999999996</c:v>
                </c:pt>
                <c:pt idx="37">
                  <c:v>12.899999999999995</c:v>
                </c:pt>
                <c:pt idx="38">
                  <c:v>12.599999999999994</c:v>
                </c:pt>
                <c:pt idx="39">
                  <c:v>12.299999999999994</c:v>
                </c:pt>
                <c:pt idx="40">
                  <c:v>12</c:v>
                </c:pt>
                <c:pt idx="41">
                  <c:v>11.6</c:v>
                </c:pt>
                <c:pt idx="42">
                  <c:v>11.2</c:v>
                </c:pt>
                <c:pt idx="43">
                  <c:v>10.799999999999999</c:v>
                </c:pt>
                <c:pt idx="44">
                  <c:v>10.399999999999999</c:v>
                </c:pt>
                <c:pt idx="45">
                  <c:v>9.9999999999999982</c:v>
                </c:pt>
                <c:pt idx="46">
                  <c:v>9.5999999999999979</c:v>
                </c:pt>
                <c:pt idx="47">
                  <c:v>9.1999999999999975</c:v>
                </c:pt>
                <c:pt idx="48">
                  <c:v>8.7999999999999972</c:v>
                </c:pt>
                <c:pt idx="49">
                  <c:v>8.3999999999999968</c:v>
                </c:pt>
                <c:pt idx="50">
                  <c:v>8</c:v>
                </c:pt>
                <c:pt idx="51">
                  <c:v>7.6</c:v>
                </c:pt>
                <c:pt idx="52">
                  <c:v>7.1999999999999993</c:v>
                </c:pt>
                <c:pt idx="53">
                  <c:v>6.7999999999999989</c:v>
                </c:pt>
                <c:pt idx="54">
                  <c:v>6.3999999999999986</c:v>
                </c:pt>
                <c:pt idx="55">
                  <c:v>5.9999999999999982</c:v>
                </c:pt>
                <c:pt idx="56">
                  <c:v>5.5999999999999979</c:v>
                </c:pt>
                <c:pt idx="57">
                  <c:v>5.1999999999999975</c:v>
                </c:pt>
                <c:pt idx="58">
                  <c:v>4.7999999999999972</c:v>
                </c:pt>
                <c:pt idx="59">
                  <c:v>4.3999999999999968</c:v>
                </c:pt>
                <c:pt idx="60">
                  <c:v>4</c:v>
                </c:pt>
                <c:pt idx="61">
                  <c:v>3.6</c:v>
                </c:pt>
                <c:pt idx="62">
                  <c:v>3.2</c:v>
                </c:pt>
                <c:pt idx="63">
                  <c:v>2.8000000000000003</c:v>
                </c:pt>
                <c:pt idx="64">
                  <c:v>2.4000000000000004</c:v>
                </c:pt>
                <c:pt idx="65">
                  <c:v>2.0000000000000004</c:v>
                </c:pt>
                <c:pt idx="66">
                  <c:v>1.6000000000000005</c:v>
                </c:pt>
                <c:pt idx="67">
                  <c:v>1.2000000000000006</c:v>
                </c:pt>
                <c:pt idx="68">
                  <c:v>0.8000000000000006</c:v>
                </c:pt>
                <c:pt idx="69">
                  <c:v>0.40000000000000058</c:v>
                </c:pt>
                <c:pt idx="70">
                  <c:v>0</c:v>
                </c:pt>
              </c:numCache>
            </c:numRef>
          </c:val>
          <c:extLst>
            <c:ext xmlns:c16="http://schemas.microsoft.com/office/drawing/2014/chart" uri="{C3380CC4-5D6E-409C-BE32-E72D297353CC}">
              <c16:uniqueId val="{00000000-ABE8-4EB1-9E11-977166FC3B5D}"/>
            </c:ext>
          </c:extLst>
        </c:ser>
        <c:ser>
          <c:idx val="1"/>
          <c:order val="1"/>
          <c:tx>
            <c:strRef>
              <c:f>KDP!$D$2</c:f>
              <c:strCache>
                <c:ptCount val="1"/>
                <c:pt idx="0">
                  <c:v>Verwachte premiebetaling</c:v>
                </c:pt>
              </c:strCache>
            </c:strRef>
          </c:tx>
          <c:spPr>
            <a:solidFill>
              <a:schemeClr val="accent1">
                <a:lumMod val="40000"/>
                <a:lumOff val="60000"/>
              </a:schemeClr>
            </a:solidFill>
            <a:ln>
              <a:noFill/>
            </a:ln>
            <a:effectLst/>
          </c:spPr>
          <c:cat>
            <c:numRef>
              <c:f>KDP!$B$3:$B$73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KDP!$D$3:$D$73</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0.2</c:v>
                </c:pt>
                <c:pt idx="22">
                  <c:v>0.4</c:v>
                </c:pt>
                <c:pt idx="23">
                  <c:v>0.60000000000000009</c:v>
                </c:pt>
                <c:pt idx="24">
                  <c:v>0.8</c:v>
                </c:pt>
                <c:pt idx="25">
                  <c:v>1</c:v>
                </c:pt>
                <c:pt idx="26">
                  <c:v>1.2</c:v>
                </c:pt>
                <c:pt idx="27">
                  <c:v>1.4</c:v>
                </c:pt>
                <c:pt idx="28">
                  <c:v>1.5999999999999999</c:v>
                </c:pt>
                <c:pt idx="29">
                  <c:v>1.7999999999999998</c:v>
                </c:pt>
                <c:pt idx="30">
                  <c:v>2</c:v>
                </c:pt>
                <c:pt idx="31">
                  <c:v>2.8</c:v>
                </c:pt>
                <c:pt idx="32">
                  <c:v>3.5999999999999996</c:v>
                </c:pt>
                <c:pt idx="33">
                  <c:v>4.3999999999999995</c:v>
                </c:pt>
                <c:pt idx="34">
                  <c:v>5.1999999999999993</c:v>
                </c:pt>
                <c:pt idx="35">
                  <c:v>5.9999999999999991</c:v>
                </c:pt>
                <c:pt idx="36">
                  <c:v>6.7999999999999989</c:v>
                </c:pt>
                <c:pt idx="37">
                  <c:v>7.5999999999999988</c:v>
                </c:pt>
                <c:pt idx="38">
                  <c:v>8.3999999999999986</c:v>
                </c:pt>
                <c:pt idx="39">
                  <c:v>9.1999999999999993</c:v>
                </c:pt>
                <c:pt idx="40">
                  <c:v>10</c:v>
                </c:pt>
                <c:pt idx="41">
                  <c:v>10.5</c:v>
                </c:pt>
                <c:pt idx="42">
                  <c:v>11</c:v>
                </c:pt>
                <c:pt idx="43">
                  <c:v>11.5</c:v>
                </c:pt>
                <c:pt idx="44">
                  <c:v>12</c:v>
                </c:pt>
                <c:pt idx="45">
                  <c:v>12.5</c:v>
                </c:pt>
                <c:pt idx="46">
                  <c:v>13</c:v>
                </c:pt>
                <c:pt idx="47">
                  <c:v>13.5</c:v>
                </c:pt>
                <c:pt idx="48">
                  <c:v>14</c:v>
                </c:pt>
                <c:pt idx="49">
                  <c:v>14.5</c:v>
                </c:pt>
                <c:pt idx="50">
                  <c:v>15</c:v>
                </c:pt>
                <c:pt idx="51">
                  <c:v>15.75</c:v>
                </c:pt>
                <c:pt idx="52">
                  <c:v>16.5</c:v>
                </c:pt>
                <c:pt idx="53">
                  <c:v>17.25</c:v>
                </c:pt>
                <c:pt idx="54">
                  <c:v>18</c:v>
                </c:pt>
                <c:pt idx="55">
                  <c:v>18.75</c:v>
                </c:pt>
                <c:pt idx="56">
                  <c:v>19.5</c:v>
                </c:pt>
                <c:pt idx="57">
                  <c:v>20.25</c:v>
                </c:pt>
                <c:pt idx="58">
                  <c:v>21</c:v>
                </c:pt>
                <c:pt idx="59">
                  <c:v>21.75</c:v>
                </c:pt>
                <c:pt idx="60">
                  <c:v>22.5</c:v>
                </c:pt>
                <c:pt idx="61">
                  <c:v>23.25</c:v>
                </c:pt>
                <c:pt idx="62">
                  <c:v>24</c:v>
                </c:pt>
                <c:pt idx="63">
                  <c:v>24.75</c:v>
                </c:pt>
                <c:pt idx="64">
                  <c:v>25.5</c:v>
                </c:pt>
                <c:pt idx="65">
                  <c:v>26.25</c:v>
                </c:pt>
                <c:pt idx="66">
                  <c:v>27</c:v>
                </c:pt>
                <c:pt idx="67">
                  <c:v>27.75</c:v>
                </c:pt>
                <c:pt idx="68">
                  <c:v>28.5</c:v>
                </c:pt>
                <c:pt idx="69">
                  <c:v>29.25</c:v>
                </c:pt>
                <c:pt idx="70">
                  <c:v>30</c:v>
                </c:pt>
              </c:numCache>
            </c:numRef>
          </c:val>
          <c:extLst>
            <c:ext xmlns:c16="http://schemas.microsoft.com/office/drawing/2014/chart" uri="{C3380CC4-5D6E-409C-BE32-E72D297353CC}">
              <c16:uniqueId val="{00000001-ABE8-4EB1-9E11-977166FC3B5D}"/>
            </c:ext>
          </c:extLst>
        </c:ser>
        <c:dLbls>
          <c:showLegendKey val="0"/>
          <c:showVal val="0"/>
          <c:showCatName val="0"/>
          <c:showSerName val="0"/>
          <c:showPercent val="0"/>
          <c:showBubbleSize val="0"/>
        </c:dLbls>
        <c:axId val="590761504"/>
        <c:axId val="590766424"/>
      </c:areaChart>
      <c:areaChart>
        <c:grouping val="stacked"/>
        <c:varyColors val="0"/>
        <c:ser>
          <c:idx val="2"/>
          <c:order val="2"/>
          <c:tx>
            <c:strRef>
              <c:f>KDP!$E$2</c:f>
              <c:strCache>
                <c:ptCount val="1"/>
                <c:pt idx="0">
                  <c:v>Gedane uitkering</c:v>
                </c:pt>
              </c:strCache>
            </c:strRef>
          </c:tx>
          <c:spPr>
            <a:solidFill>
              <a:schemeClr val="bg2">
                <a:lumMod val="75000"/>
              </a:schemeClr>
            </a:solidFill>
            <a:ln w="25400">
              <a:noFill/>
            </a:ln>
            <a:effectLst/>
          </c:spPr>
          <c:val>
            <c:numRef>
              <c:f>KDP!$E$3:$E$73</c:f>
              <c:numCache>
                <c:formatCode>General</c:formatCode>
                <c:ptCount val="71"/>
                <c:pt idx="0">
                  <c:v>-58</c:v>
                </c:pt>
                <c:pt idx="1">
                  <c:v>-57.1</c:v>
                </c:pt>
                <c:pt idx="2">
                  <c:v>-56.2</c:v>
                </c:pt>
                <c:pt idx="3">
                  <c:v>-55.300000000000004</c:v>
                </c:pt>
                <c:pt idx="4">
                  <c:v>-54.400000000000006</c:v>
                </c:pt>
                <c:pt idx="5">
                  <c:v>-53.500000000000007</c:v>
                </c:pt>
                <c:pt idx="6">
                  <c:v>-52.600000000000009</c:v>
                </c:pt>
                <c:pt idx="7">
                  <c:v>-51.70000000000001</c:v>
                </c:pt>
                <c:pt idx="8">
                  <c:v>-50.800000000000011</c:v>
                </c:pt>
                <c:pt idx="9">
                  <c:v>-49.900000000000013</c:v>
                </c:pt>
                <c:pt idx="10">
                  <c:v>-49</c:v>
                </c:pt>
                <c:pt idx="11">
                  <c:v>-46.6</c:v>
                </c:pt>
                <c:pt idx="12">
                  <c:v>-44.2</c:v>
                </c:pt>
                <c:pt idx="13">
                  <c:v>-41.800000000000004</c:v>
                </c:pt>
                <c:pt idx="14">
                  <c:v>-39.400000000000006</c:v>
                </c:pt>
                <c:pt idx="15">
                  <c:v>-37.000000000000007</c:v>
                </c:pt>
                <c:pt idx="16">
                  <c:v>-34.600000000000009</c:v>
                </c:pt>
                <c:pt idx="17">
                  <c:v>-32.20000000000001</c:v>
                </c:pt>
                <c:pt idx="18">
                  <c:v>-29.800000000000011</c:v>
                </c:pt>
                <c:pt idx="19">
                  <c:v>-27.400000000000013</c:v>
                </c:pt>
                <c:pt idx="20">
                  <c:v>-25</c:v>
                </c:pt>
                <c:pt idx="21">
                  <c:v>-22.5</c:v>
                </c:pt>
                <c:pt idx="22">
                  <c:v>-20</c:v>
                </c:pt>
                <c:pt idx="23">
                  <c:v>-17.5</c:v>
                </c:pt>
                <c:pt idx="24">
                  <c:v>-15</c:v>
                </c:pt>
                <c:pt idx="25">
                  <c:v>-12.5</c:v>
                </c:pt>
                <c:pt idx="26">
                  <c:v>-10</c:v>
                </c:pt>
                <c:pt idx="27">
                  <c:v>-7.5</c:v>
                </c:pt>
                <c:pt idx="28">
                  <c:v>-5</c:v>
                </c:pt>
                <c:pt idx="29">
                  <c:v>-2.5</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02-ABE8-4EB1-9E11-977166FC3B5D}"/>
            </c:ext>
          </c:extLst>
        </c:ser>
        <c:ser>
          <c:idx val="3"/>
          <c:order val="3"/>
          <c:tx>
            <c:strRef>
              <c:f>KDP!$F$2</c:f>
              <c:strCache>
                <c:ptCount val="1"/>
                <c:pt idx="0">
                  <c:v>Verwachte uitkering</c:v>
                </c:pt>
              </c:strCache>
            </c:strRef>
          </c:tx>
          <c:spPr>
            <a:solidFill>
              <a:schemeClr val="bg2">
                <a:lumMod val="90000"/>
              </a:schemeClr>
            </a:solidFill>
            <a:ln w="25400">
              <a:noFill/>
            </a:ln>
            <a:effectLst/>
          </c:spPr>
          <c:val>
            <c:numRef>
              <c:f>KDP!$F$3:$F$73</c:f>
              <c:numCache>
                <c:formatCode>General</c:formatCode>
                <c:ptCount val="71"/>
                <c:pt idx="0">
                  <c:v>-2</c:v>
                </c:pt>
                <c:pt idx="1">
                  <c:v>-3.3</c:v>
                </c:pt>
                <c:pt idx="2">
                  <c:v>-4.5999999999999996</c:v>
                </c:pt>
                <c:pt idx="3">
                  <c:v>-5.8999999999999995</c:v>
                </c:pt>
                <c:pt idx="4">
                  <c:v>-7.1999999999999993</c:v>
                </c:pt>
                <c:pt idx="5">
                  <c:v>-8.5</c:v>
                </c:pt>
                <c:pt idx="6">
                  <c:v>-9.8000000000000007</c:v>
                </c:pt>
                <c:pt idx="7">
                  <c:v>-11.100000000000001</c:v>
                </c:pt>
                <c:pt idx="8">
                  <c:v>-12.400000000000002</c:v>
                </c:pt>
                <c:pt idx="9">
                  <c:v>-13.700000000000003</c:v>
                </c:pt>
                <c:pt idx="10">
                  <c:v>-15</c:v>
                </c:pt>
                <c:pt idx="11">
                  <c:v>-17.5</c:v>
                </c:pt>
                <c:pt idx="12">
                  <c:v>-20</c:v>
                </c:pt>
                <c:pt idx="13">
                  <c:v>-22.5</c:v>
                </c:pt>
                <c:pt idx="14">
                  <c:v>-25</c:v>
                </c:pt>
                <c:pt idx="15">
                  <c:v>-27.5</c:v>
                </c:pt>
                <c:pt idx="16">
                  <c:v>-30</c:v>
                </c:pt>
                <c:pt idx="17">
                  <c:v>-32.5</c:v>
                </c:pt>
                <c:pt idx="18">
                  <c:v>-35</c:v>
                </c:pt>
                <c:pt idx="19">
                  <c:v>-37.5</c:v>
                </c:pt>
                <c:pt idx="20">
                  <c:v>-40</c:v>
                </c:pt>
                <c:pt idx="21">
                  <c:v>-42</c:v>
                </c:pt>
                <c:pt idx="22">
                  <c:v>-44</c:v>
                </c:pt>
                <c:pt idx="23">
                  <c:v>-46</c:v>
                </c:pt>
                <c:pt idx="24">
                  <c:v>-48</c:v>
                </c:pt>
                <c:pt idx="25">
                  <c:v>-50</c:v>
                </c:pt>
                <c:pt idx="26">
                  <c:v>-52</c:v>
                </c:pt>
                <c:pt idx="27">
                  <c:v>-54</c:v>
                </c:pt>
                <c:pt idx="28">
                  <c:v>-56</c:v>
                </c:pt>
                <c:pt idx="29">
                  <c:v>-58</c:v>
                </c:pt>
                <c:pt idx="30">
                  <c:v>-60</c:v>
                </c:pt>
                <c:pt idx="31">
                  <c:v>-59.5</c:v>
                </c:pt>
                <c:pt idx="32">
                  <c:v>-59</c:v>
                </c:pt>
                <c:pt idx="33">
                  <c:v>-58.5</c:v>
                </c:pt>
                <c:pt idx="34">
                  <c:v>-58</c:v>
                </c:pt>
                <c:pt idx="35">
                  <c:v>-57.5</c:v>
                </c:pt>
                <c:pt idx="36">
                  <c:v>-57</c:v>
                </c:pt>
                <c:pt idx="37">
                  <c:v>-56.5</c:v>
                </c:pt>
                <c:pt idx="38">
                  <c:v>-56</c:v>
                </c:pt>
                <c:pt idx="39">
                  <c:v>-55.5</c:v>
                </c:pt>
                <c:pt idx="40">
                  <c:v>-55</c:v>
                </c:pt>
                <c:pt idx="41">
                  <c:v>-54.5</c:v>
                </c:pt>
                <c:pt idx="42">
                  <c:v>-54</c:v>
                </c:pt>
                <c:pt idx="43">
                  <c:v>-53.5</c:v>
                </c:pt>
                <c:pt idx="44">
                  <c:v>-53</c:v>
                </c:pt>
                <c:pt idx="45">
                  <c:v>-52.5</c:v>
                </c:pt>
                <c:pt idx="46">
                  <c:v>-52</c:v>
                </c:pt>
                <c:pt idx="47">
                  <c:v>-51.5</c:v>
                </c:pt>
                <c:pt idx="48">
                  <c:v>-51</c:v>
                </c:pt>
                <c:pt idx="49">
                  <c:v>-50.5</c:v>
                </c:pt>
                <c:pt idx="50">
                  <c:v>-50</c:v>
                </c:pt>
                <c:pt idx="51">
                  <c:v>-49.5</c:v>
                </c:pt>
                <c:pt idx="52">
                  <c:v>-49</c:v>
                </c:pt>
                <c:pt idx="53">
                  <c:v>-48.5</c:v>
                </c:pt>
                <c:pt idx="54">
                  <c:v>-48</c:v>
                </c:pt>
                <c:pt idx="55">
                  <c:v>-47.5</c:v>
                </c:pt>
                <c:pt idx="56">
                  <c:v>-47</c:v>
                </c:pt>
                <c:pt idx="57">
                  <c:v>-46.5</c:v>
                </c:pt>
                <c:pt idx="58">
                  <c:v>-46</c:v>
                </c:pt>
                <c:pt idx="59">
                  <c:v>-45.5</c:v>
                </c:pt>
                <c:pt idx="60">
                  <c:v>-45</c:v>
                </c:pt>
                <c:pt idx="61">
                  <c:v>-44.5</c:v>
                </c:pt>
                <c:pt idx="62">
                  <c:v>-44</c:v>
                </c:pt>
                <c:pt idx="63">
                  <c:v>-43.5</c:v>
                </c:pt>
                <c:pt idx="64">
                  <c:v>-43</c:v>
                </c:pt>
                <c:pt idx="65">
                  <c:v>-42.5</c:v>
                </c:pt>
                <c:pt idx="66">
                  <c:v>-42</c:v>
                </c:pt>
                <c:pt idx="67">
                  <c:v>-41.5</c:v>
                </c:pt>
                <c:pt idx="68">
                  <c:v>-41</c:v>
                </c:pt>
                <c:pt idx="69">
                  <c:v>-40.5</c:v>
                </c:pt>
                <c:pt idx="70">
                  <c:v>-40</c:v>
                </c:pt>
              </c:numCache>
            </c:numRef>
          </c:val>
          <c:extLst>
            <c:ext xmlns:c16="http://schemas.microsoft.com/office/drawing/2014/chart" uri="{C3380CC4-5D6E-409C-BE32-E72D297353CC}">
              <c16:uniqueId val="{00000003-ABE8-4EB1-9E11-977166FC3B5D}"/>
            </c:ext>
          </c:extLst>
        </c:ser>
        <c:dLbls>
          <c:showLegendKey val="0"/>
          <c:showVal val="0"/>
          <c:showCatName val="0"/>
          <c:showSerName val="0"/>
          <c:showPercent val="0"/>
          <c:showBubbleSize val="0"/>
        </c:dLbls>
        <c:axId val="647705456"/>
        <c:axId val="647703160"/>
      </c:areaChart>
      <c:lineChart>
        <c:grouping val="standard"/>
        <c:varyColors val="0"/>
        <c:ser>
          <c:idx val="4"/>
          <c:order val="4"/>
          <c:tx>
            <c:strRef>
              <c:f>GKDP!$H$2</c:f>
              <c:strCache>
                <c:ptCount val="1"/>
                <c:pt idx="0">
                  <c:v>Premie GKDP</c:v>
                </c:pt>
              </c:strCache>
            </c:strRef>
          </c:tx>
          <c:spPr>
            <a:ln w="34925" cap="rnd">
              <a:solidFill>
                <a:schemeClr val="accent1">
                  <a:lumMod val="50000"/>
                </a:schemeClr>
              </a:solidFill>
              <a:prstDash val="sysDot"/>
              <a:round/>
            </a:ln>
            <a:effectLst/>
          </c:spPr>
          <c:marker>
            <c:symbol val="none"/>
          </c:marker>
          <c:val>
            <c:numRef>
              <c:f>GKDP!$H$3:$H$73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16.04</c:v>
                </c:pt>
                <c:pt idx="22">
                  <c:v>16.080000000000002</c:v>
                </c:pt>
                <c:pt idx="23">
                  <c:v>16.12</c:v>
                </c:pt>
                <c:pt idx="24">
                  <c:v>16.16</c:v>
                </c:pt>
                <c:pt idx="25">
                  <c:v>16.200000000000003</c:v>
                </c:pt>
                <c:pt idx="26">
                  <c:v>16.240000000000002</c:v>
                </c:pt>
                <c:pt idx="27">
                  <c:v>16.28</c:v>
                </c:pt>
                <c:pt idx="28">
                  <c:v>16.320000000000004</c:v>
                </c:pt>
                <c:pt idx="29">
                  <c:v>16.360000000000003</c:v>
                </c:pt>
                <c:pt idx="30">
                  <c:v>16.399999999999999</c:v>
                </c:pt>
                <c:pt idx="31">
                  <c:v>16.66</c:v>
                </c:pt>
                <c:pt idx="32">
                  <c:v>16.919999999999998</c:v>
                </c:pt>
                <c:pt idx="33">
                  <c:v>17.18</c:v>
                </c:pt>
                <c:pt idx="34">
                  <c:v>17.439999999999998</c:v>
                </c:pt>
                <c:pt idx="35">
                  <c:v>17.699999999999996</c:v>
                </c:pt>
                <c:pt idx="36">
                  <c:v>17.959999999999994</c:v>
                </c:pt>
                <c:pt idx="37">
                  <c:v>18.219999999999995</c:v>
                </c:pt>
                <c:pt idx="38">
                  <c:v>18.479999999999993</c:v>
                </c:pt>
                <c:pt idx="39">
                  <c:v>18.739999999999991</c:v>
                </c:pt>
                <c:pt idx="40">
                  <c:v>19</c:v>
                </c:pt>
                <c:pt idx="41">
                  <c:v>18.95</c:v>
                </c:pt>
                <c:pt idx="42">
                  <c:v>18.899999999999999</c:v>
                </c:pt>
                <c:pt idx="43">
                  <c:v>18.849999999999998</c:v>
                </c:pt>
                <c:pt idx="44">
                  <c:v>18.799999999999997</c:v>
                </c:pt>
                <c:pt idx="45">
                  <c:v>18.749999999999996</c:v>
                </c:pt>
                <c:pt idx="46">
                  <c:v>18.699999999999996</c:v>
                </c:pt>
                <c:pt idx="47">
                  <c:v>18.649999999999995</c:v>
                </c:pt>
                <c:pt idx="48">
                  <c:v>18.599999999999994</c:v>
                </c:pt>
                <c:pt idx="49">
                  <c:v>18.549999999999994</c:v>
                </c:pt>
                <c:pt idx="50">
                  <c:v>18.5</c:v>
                </c:pt>
                <c:pt idx="51">
                  <c:v>18.625</c:v>
                </c:pt>
                <c:pt idx="52">
                  <c:v>18.75</c:v>
                </c:pt>
                <c:pt idx="53">
                  <c:v>18.875</c:v>
                </c:pt>
                <c:pt idx="54">
                  <c:v>19</c:v>
                </c:pt>
                <c:pt idx="55">
                  <c:v>19.125</c:v>
                </c:pt>
                <c:pt idx="56">
                  <c:v>19.25</c:v>
                </c:pt>
                <c:pt idx="57">
                  <c:v>19.375</c:v>
                </c:pt>
                <c:pt idx="58">
                  <c:v>19.5</c:v>
                </c:pt>
                <c:pt idx="59">
                  <c:v>19.625</c:v>
                </c:pt>
                <c:pt idx="60">
                  <c:v>19.75</c:v>
                </c:pt>
                <c:pt idx="61">
                  <c:v>19.875</c:v>
                </c:pt>
                <c:pt idx="62">
                  <c:v>19.999999999999996</c:v>
                </c:pt>
                <c:pt idx="63">
                  <c:v>20.124999999999996</c:v>
                </c:pt>
                <c:pt idx="64">
                  <c:v>20.249999999999993</c:v>
                </c:pt>
                <c:pt idx="65">
                  <c:v>20.374999999999993</c:v>
                </c:pt>
                <c:pt idx="66">
                  <c:v>20.499999999999993</c:v>
                </c:pt>
                <c:pt idx="67">
                  <c:v>20.624999999999989</c:v>
                </c:pt>
                <c:pt idx="68">
                  <c:v>20.749999999999989</c:v>
                </c:pt>
                <c:pt idx="69">
                  <c:v>20.874999999999989</c:v>
                </c:pt>
                <c:pt idx="70">
                  <c:v>21</c:v>
                </c:pt>
              </c:numCache>
            </c:numRef>
          </c:val>
          <c:smooth val="1"/>
          <c:extLst>
            <c:ext xmlns:c16="http://schemas.microsoft.com/office/drawing/2014/chart" uri="{C3380CC4-5D6E-409C-BE32-E72D297353CC}">
              <c16:uniqueId val="{00000004-ABE8-4EB1-9E11-977166FC3B5D}"/>
            </c:ext>
          </c:extLst>
        </c:ser>
        <c:ser>
          <c:idx val="5"/>
          <c:order val="5"/>
          <c:tx>
            <c:strRef>
              <c:f>GKDP!$I$2</c:f>
              <c:strCache>
                <c:ptCount val="1"/>
                <c:pt idx="0">
                  <c:v>Uitkering GKDP</c:v>
                </c:pt>
              </c:strCache>
            </c:strRef>
          </c:tx>
          <c:spPr>
            <a:ln w="28575" cap="rnd">
              <a:solidFill>
                <a:schemeClr val="bg2">
                  <a:lumMod val="10000"/>
                </a:schemeClr>
              </a:solidFill>
              <a:prstDash val="sysDash"/>
              <a:round/>
            </a:ln>
            <a:effectLst/>
          </c:spPr>
          <c:marker>
            <c:symbol val="none"/>
          </c:marker>
          <c:val>
            <c:numRef>
              <c:f>GKDP!$I$3:$I$73</c:f>
              <c:numCache>
                <c:formatCode>General</c:formatCode>
                <c:ptCount val="71"/>
                <c:pt idx="0">
                  <c:v>-59.9</c:v>
                </c:pt>
                <c:pt idx="1">
                  <c:v>-60.22</c:v>
                </c:pt>
                <c:pt idx="2">
                  <c:v>-60.540000000000006</c:v>
                </c:pt>
                <c:pt idx="3">
                  <c:v>-60.860000000000007</c:v>
                </c:pt>
                <c:pt idx="4">
                  <c:v>-61.180000000000007</c:v>
                </c:pt>
                <c:pt idx="5">
                  <c:v>-61.500000000000007</c:v>
                </c:pt>
                <c:pt idx="6">
                  <c:v>-61.820000000000007</c:v>
                </c:pt>
                <c:pt idx="7">
                  <c:v>-62.140000000000008</c:v>
                </c:pt>
                <c:pt idx="8">
                  <c:v>-62.460000000000008</c:v>
                </c:pt>
                <c:pt idx="9">
                  <c:v>-62.780000000000015</c:v>
                </c:pt>
                <c:pt idx="10">
                  <c:v>-63.1</c:v>
                </c:pt>
                <c:pt idx="11">
                  <c:v>-63.010000000000005</c:v>
                </c:pt>
                <c:pt idx="12">
                  <c:v>-62.92</c:v>
                </c:pt>
                <c:pt idx="13">
                  <c:v>-62.83</c:v>
                </c:pt>
                <c:pt idx="14">
                  <c:v>-62.74</c:v>
                </c:pt>
                <c:pt idx="15">
                  <c:v>-62.650000000000006</c:v>
                </c:pt>
                <c:pt idx="16">
                  <c:v>-62.56</c:v>
                </c:pt>
                <c:pt idx="17">
                  <c:v>-62.47</c:v>
                </c:pt>
                <c:pt idx="18">
                  <c:v>-62.38</c:v>
                </c:pt>
                <c:pt idx="19">
                  <c:v>-62.290000000000006</c:v>
                </c:pt>
                <c:pt idx="20">
                  <c:v>-62.2</c:v>
                </c:pt>
                <c:pt idx="21">
                  <c:v>-61.38</c:v>
                </c:pt>
                <c:pt idx="22">
                  <c:v>-60.56</c:v>
                </c:pt>
                <c:pt idx="23">
                  <c:v>-59.74</c:v>
                </c:pt>
                <c:pt idx="24">
                  <c:v>-58.92</c:v>
                </c:pt>
                <c:pt idx="25">
                  <c:v>-58.1</c:v>
                </c:pt>
                <c:pt idx="26">
                  <c:v>-57.28</c:v>
                </c:pt>
                <c:pt idx="27">
                  <c:v>-56.46</c:v>
                </c:pt>
                <c:pt idx="28">
                  <c:v>-55.64</c:v>
                </c:pt>
                <c:pt idx="29">
                  <c:v>-54.82</c:v>
                </c:pt>
                <c:pt idx="30">
                  <c:v>-54</c:v>
                </c:pt>
                <c:pt idx="31">
                  <c:v>-53.384999999999998</c:v>
                </c:pt>
                <c:pt idx="32">
                  <c:v>-52.769999999999996</c:v>
                </c:pt>
                <c:pt idx="33">
                  <c:v>-52.154999999999994</c:v>
                </c:pt>
                <c:pt idx="34">
                  <c:v>-51.539999999999992</c:v>
                </c:pt>
                <c:pt idx="35">
                  <c:v>-50.92499999999999</c:v>
                </c:pt>
                <c:pt idx="36">
                  <c:v>-50.309999999999988</c:v>
                </c:pt>
                <c:pt idx="37">
                  <c:v>-49.694999999999986</c:v>
                </c:pt>
                <c:pt idx="38">
                  <c:v>-49.079999999999984</c:v>
                </c:pt>
                <c:pt idx="39">
                  <c:v>-48.464999999999982</c:v>
                </c:pt>
                <c:pt idx="40">
                  <c:v>-47.85</c:v>
                </c:pt>
                <c:pt idx="41">
                  <c:v>-47.314999999999998</c:v>
                </c:pt>
                <c:pt idx="42">
                  <c:v>-46.78</c:v>
                </c:pt>
                <c:pt idx="43">
                  <c:v>-46.245000000000005</c:v>
                </c:pt>
                <c:pt idx="44">
                  <c:v>-45.710000000000008</c:v>
                </c:pt>
                <c:pt idx="45">
                  <c:v>-45.175000000000011</c:v>
                </c:pt>
                <c:pt idx="46">
                  <c:v>-44.640000000000015</c:v>
                </c:pt>
                <c:pt idx="47">
                  <c:v>-44.105000000000018</c:v>
                </c:pt>
                <c:pt idx="48">
                  <c:v>-43.570000000000022</c:v>
                </c:pt>
                <c:pt idx="49">
                  <c:v>-43.035000000000025</c:v>
                </c:pt>
                <c:pt idx="50">
                  <c:v>-42.5</c:v>
                </c:pt>
                <c:pt idx="51">
                  <c:v>-41.984999999999999</c:v>
                </c:pt>
                <c:pt idx="52">
                  <c:v>-41.47</c:v>
                </c:pt>
                <c:pt idx="53">
                  <c:v>-40.954999999999998</c:v>
                </c:pt>
                <c:pt idx="54">
                  <c:v>-40.44</c:v>
                </c:pt>
                <c:pt idx="55">
                  <c:v>-39.924999999999997</c:v>
                </c:pt>
                <c:pt idx="56">
                  <c:v>-39.409999999999997</c:v>
                </c:pt>
                <c:pt idx="57">
                  <c:v>-38.894999999999996</c:v>
                </c:pt>
                <c:pt idx="58">
                  <c:v>-38.379999999999995</c:v>
                </c:pt>
                <c:pt idx="59">
                  <c:v>-37.864999999999995</c:v>
                </c:pt>
                <c:pt idx="60">
                  <c:v>-37.35</c:v>
                </c:pt>
                <c:pt idx="61">
                  <c:v>-36.814999999999998</c:v>
                </c:pt>
                <c:pt idx="62">
                  <c:v>-36.28</c:v>
                </c:pt>
                <c:pt idx="63">
                  <c:v>-35.745000000000005</c:v>
                </c:pt>
                <c:pt idx="64">
                  <c:v>-35.210000000000008</c:v>
                </c:pt>
                <c:pt idx="65">
                  <c:v>-34.675000000000011</c:v>
                </c:pt>
                <c:pt idx="66">
                  <c:v>-34.140000000000015</c:v>
                </c:pt>
                <c:pt idx="67">
                  <c:v>-33.605000000000018</c:v>
                </c:pt>
                <c:pt idx="68">
                  <c:v>-33.070000000000022</c:v>
                </c:pt>
                <c:pt idx="69">
                  <c:v>-32.535000000000025</c:v>
                </c:pt>
                <c:pt idx="70">
                  <c:v>-32</c:v>
                </c:pt>
              </c:numCache>
            </c:numRef>
          </c:val>
          <c:smooth val="1"/>
          <c:extLst>
            <c:ext xmlns:c16="http://schemas.microsoft.com/office/drawing/2014/chart" uri="{C3380CC4-5D6E-409C-BE32-E72D297353CC}">
              <c16:uniqueId val="{00000005-ABE8-4EB1-9E11-977166FC3B5D}"/>
            </c:ext>
          </c:extLst>
        </c:ser>
        <c:dLbls>
          <c:showLegendKey val="0"/>
          <c:showVal val="0"/>
          <c:showCatName val="0"/>
          <c:showSerName val="0"/>
          <c:showPercent val="0"/>
          <c:showBubbleSize val="0"/>
        </c:dLbls>
        <c:marker val="1"/>
        <c:smooth val="0"/>
        <c:axId val="590761504"/>
        <c:axId val="590766424"/>
      </c:lineChart>
      <c:catAx>
        <c:axId val="59076150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Geboortejaar</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nl-NL"/>
          </a:p>
        </c:txPr>
        <c:crossAx val="590766424"/>
        <c:crosses val="autoZero"/>
        <c:auto val="1"/>
        <c:lblAlgn val="ctr"/>
        <c:lblOffset val="100"/>
        <c:tickLblSkip val="5"/>
        <c:noMultiLvlLbl val="0"/>
      </c:catAx>
      <c:valAx>
        <c:axId val="590766424"/>
        <c:scaling>
          <c:orientation val="minMax"/>
          <c:max val="50"/>
          <c:min val="-70"/>
        </c:scaling>
        <c:delete val="0"/>
        <c:axPos val="l"/>
        <c:majorGridlines>
          <c:spPr>
            <a:ln w="9525" cap="flat" cmpd="sng" algn="ctr">
              <a:solidFill>
                <a:schemeClr val="bg1">
                  <a:lumMod val="85000"/>
                  <a:alpha val="50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Saldo</a:t>
                </a:r>
                <a:r>
                  <a:rPr lang="nl-NL" b="1" baseline="0"/>
                  <a:t> van premies en uitkeringen</a:t>
                </a:r>
                <a:endParaRPr lang="nl-NL" b="1"/>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590761504"/>
        <c:crosses val="autoZero"/>
        <c:crossBetween val="between"/>
        <c:majorUnit val="10"/>
      </c:valAx>
      <c:valAx>
        <c:axId val="647703160"/>
        <c:scaling>
          <c:orientation val="minMax"/>
          <c:max val="50"/>
          <c:min val="-7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647705456"/>
        <c:crosses val="max"/>
        <c:crossBetween val="between"/>
        <c:majorUnit val="10"/>
      </c:valAx>
      <c:catAx>
        <c:axId val="647705456"/>
        <c:scaling>
          <c:orientation val="minMax"/>
        </c:scaling>
        <c:delete val="1"/>
        <c:axPos val="b"/>
        <c:majorTickMark val="out"/>
        <c:minorTickMark val="none"/>
        <c:tickLblPos val="nextTo"/>
        <c:crossAx val="647703160"/>
        <c:crosses val="autoZero"/>
        <c:auto val="1"/>
        <c:lblAlgn val="ctr"/>
        <c:lblOffset val="100"/>
        <c:noMultiLvlLbl val="0"/>
      </c:cat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legend>
    <c:plotVisOnly val="1"/>
    <c:dispBlanksAs val="zero"/>
    <c:showDLblsOverMax val="0"/>
  </c:chart>
  <c:spPr>
    <a:noFill/>
    <a:ln>
      <a:noFill/>
    </a:ln>
    <a:effectLst/>
  </c:spPr>
  <c:txPr>
    <a:bodyPr/>
    <a:lstStyle/>
    <a:p>
      <a:pPr>
        <a:defRPr>
          <a:solidFill>
            <a:sysClr val="windowText" lastClr="000000"/>
          </a:solidFill>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nl-NL" sz="1800" b="1" dirty="0"/>
              <a:t>Saldo van premies</a:t>
            </a:r>
            <a:r>
              <a:rPr lang="nl-NL" sz="1800" b="1" baseline="0" dirty="0"/>
              <a:t> en uitkeringen:</a:t>
            </a:r>
            <a:br>
              <a:rPr lang="nl-NL" sz="1800" b="1" baseline="0" dirty="0"/>
            </a:br>
            <a:r>
              <a:rPr lang="nl-NL" b="0" i="0" baseline="0" dirty="0"/>
              <a:t>rekenrente 50-plus </a:t>
            </a:r>
            <a:r>
              <a:rPr lang="nl-NL" b="0" i="0" baseline="0" dirty="0" smtClean="0"/>
              <a:t>met </a:t>
            </a:r>
            <a:r>
              <a:rPr lang="nl-NL" b="0" i="0" baseline="0" dirty="0"/>
              <a:t>gedempte kostendekkende premie</a:t>
            </a:r>
            <a:endParaRPr lang="nl-NL" b="0" i="0" dirty="0"/>
          </a:p>
        </c:rich>
      </c:tx>
      <c:layout>
        <c:manualLayout>
          <c:xMode val="edge"/>
          <c:yMode val="edge"/>
          <c:x val="0.20684854400427991"/>
          <c:y val="9.593604263824116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nl-NL"/>
        </a:p>
      </c:txPr>
    </c:title>
    <c:autoTitleDeleted val="0"/>
    <c:plotArea>
      <c:layout/>
      <c:areaChart>
        <c:grouping val="stacked"/>
        <c:varyColors val="0"/>
        <c:ser>
          <c:idx val="0"/>
          <c:order val="0"/>
          <c:tx>
            <c:strRef>
              <c:f>'Rekenrente 50+'!$C$2</c:f>
              <c:strCache>
                <c:ptCount val="1"/>
                <c:pt idx="0">
                  <c:v>Betaalde premie</c:v>
                </c:pt>
              </c:strCache>
            </c:strRef>
          </c:tx>
          <c:spPr>
            <a:solidFill>
              <a:schemeClr val="accent1"/>
            </a:solidFill>
            <a:ln>
              <a:noFill/>
            </a:ln>
            <a:effectLst/>
          </c:spPr>
          <c:cat>
            <c:numRef>
              <c:f>'Rekenrente 50+'!$B$3:$B$73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'Rekenrente 50+'!$C$3:$C$73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15.9</c:v>
                </c:pt>
                <c:pt idx="22">
                  <c:v>15.8</c:v>
                </c:pt>
                <c:pt idx="23">
                  <c:v>15.700000000000001</c:v>
                </c:pt>
                <c:pt idx="24">
                  <c:v>15.600000000000001</c:v>
                </c:pt>
                <c:pt idx="25">
                  <c:v>15.500000000000002</c:v>
                </c:pt>
                <c:pt idx="26">
                  <c:v>15.400000000000002</c:v>
                </c:pt>
                <c:pt idx="27">
                  <c:v>15.300000000000002</c:v>
                </c:pt>
                <c:pt idx="28">
                  <c:v>15.200000000000003</c:v>
                </c:pt>
                <c:pt idx="29">
                  <c:v>15.100000000000003</c:v>
                </c:pt>
                <c:pt idx="30">
                  <c:v>15</c:v>
                </c:pt>
                <c:pt idx="31">
                  <c:v>14.7</c:v>
                </c:pt>
                <c:pt idx="32">
                  <c:v>14.399999999999999</c:v>
                </c:pt>
                <c:pt idx="33">
                  <c:v>14.099999999999998</c:v>
                </c:pt>
                <c:pt idx="34">
                  <c:v>13.799999999999997</c:v>
                </c:pt>
                <c:pt idx="35">
                  <c:v>13.499999999999996</c:v>
                </c:pt>
                <c:pt idx="36">
                  <c:v>13.199999999999996</c:v>
                </c:pt>
                <c:pt idx="37">
                  <c:v>12.899999999999995</c:v>
                </c:pt>
                <c:pt idx="38">
                  <c:v>12.599999999999994</c:v>
                </c:pt>
                <c:pt idx="39">
                  <c:v>12.299999999999994</c:v>
                </c:pt>
                <c:pt idx="40">
                  <c:v>12</c:v>
                </c:pt>
                <c:pt idx="41">
                  <c:v>11.6</c:v>
                </c:pt>
                <c:pt idx="42">
                  <c:v>11.2</c:v>
                </c:pt>
                <c:pt idx="43">
                  <c:v>10.799999999999999</c:v>
                </c:pt>
                <c:pt idx="44">
                  <c:v>10.399999999999999</c:v>
                </c:pt>
                <c:pt idx="45">
                  <c:v>9.9999999999999982</c:v>
                </c:pt>
                <c:pt idx="46">
                  <c:v>9.5999999999999979</c:v>
                </c:pt>
                <c:pt idx="47">
                  <c:v>9.1999999999999975</c:v>
                </c:pt>
                <c:pt idx="48">
                  <c:v>8.7999999999999972</c:v>
                </c:pt>
                <c:pt idx="49">
                  <c:v>8.3999999999999968</c:v>
                </c:pt>
                <c:pt idx="50">
                  <c:v>8</c:v>
                </c:pt>
                <c:pt idx="51">
                  <c:v>7.6</c:v>
                </c:pt>
                <c:pt idx="52">
                  <c:v>7.1999999999999993</c:v>
                </c:pt>
                <c:pt idx="53">
                  <c:v>6.7999999999999989</c:v>
                </c:pt>
                <c:pt idx="54">
                  <c:v>6.3999999999999986</c:v>
                </c:pt>
                <c:pt idx="55">
                  <c:v>5.9999999999999982</c:v>
                </c:pt>
                <c:pt idx="56">
                  <c:v>5.5999999999999979</c:v>
                </c:pt>
                <c:pt idx="57">
                  <c:v>5.1999999999999975</c:v>
                </c:pt>
                <c:pt idx="58">
                  <c:v>4.7999999999999972</c:v>
                </c:pt>
                <c:pt idx="59">
                  <c:v>4.3999999999999968</c:v>
                </c:pt>
                <c:pt idx="60">
                  <c:v>4</c:v>
                </c:pt>
                <c:pt idx="61">
                  <c:v>3.6</c:v>
                </c:pt>
                <c:pt idx="62">
                  <c:v>3.2</c:v>
                </c:pt>
                <c:pt idx="63">
                  <c:v>2.8000000000000003</c:v>
                </c:pt>
                <c:pt idx="64">
                  <c:v>2.4000000000000004</c:v>
                </c:pt>
                <c:pt idx="65">
                  <c:v>2.0000000000000004</c:v>
                </c:pt>
                <c:pt idx="66">
                  <c:v>1.6000000000000005</c:v>
                </c:pt>
                <c:pt idx="67">
                  <c:v>1.2000000000000006</c:v>
                </c:pt>
                <c:pt idx="68">
                  <c:v>0.8000000000000006</c:v>
                </c:pt>
                <c:pt idx="69">
                  <c:v>0.40000000000000058</c:v>
                </c:pt>
                <c:pt idx="70">
                  <c:v>0</c:v>
                </c:pt>
              </c:numCache>
            </c:numRef>
          </c:val>
          <c:extLst>
            <c:ext xmlns:c16="http://schemas.microsoft.com/office/drawing/2014/chart" uri="{C3380CC4-5D6E-409C-BE32-E72D297353CC}">
              <c16:uniqueId val="{00000000-B5F5-4B27-B423-8577B7A03C70}"/>
            </c:ext>
          </c:extLst>
        </c:ser>
        <c:ser>
          <c:idx val="1"/>
          <c:order val="1"/>
          <c:tx>
            <c:strRef>
              <c:f>'Rekenrente 50+'!$D$2</c:f>
              <c:strCache>
                <c:ptCount val="1"/>
                <c:pt idx="0">
                  <c:v>Verwachte premiebetaling</c:v>
                </c:pt>
              </c:strCache>
            </c:strRef>
          </c:tx>
          <c:spPr>
            <a:solidFill>
              <a:schemeClr val="accent1">
                <a:lumMod val="40000"/>
                <a:lumOff val="60000"/>
              </a:schemeClr>
            </a:solidFill>
            <a:ln>
              <a:noFill/>
            </a:ln>
            <a:effectLst/>
          </c:spPr>
          <c:cat>
            <c:numRef>
              <c:f>'Rekenrente 50+'!$B$3:$B$73</c:f>
              <c:numCache>
                <c:formatCode>General</c:formatCode>
                <c:ptCount val="71"/>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numCache>
            </c:numRef>
          </c:cat>
          <c:val>
            <c:numRef>
              <c:f>'Rekenrente 50+'!$D$3:$D$73</c:f>
              <c:numCache>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0.13999999999999999</c:v>
                </c:pt>
                <c:pt idx="22">
                  <c:v>0.27999999999999997</c:v>
                </c:pt>
                <c:pt idx="23">
                  <c:v>0.41999999999999993</c:v>
                </c:pt>
                <c:pt idx="24">
                  <c:v>0.55999999999999994</c:v>
                </c:pt>
                <c:pt idx="25">
                  <c:v>0.7</c:v>
                </c:pt>
                <c:pt idx="26">
                  <c:v>0.84</c:v>
                </c:pt>
                <c:pt idx="27">
                  <c:v>0.98</c:v>
                </c:pt>
                <c:pt idx="28">
                  <c:v>1.1199999999999999</c:v>
                </c:pt>
                <c:pt idx="29">
                  <c:v>1.2599999999999998</c:v>
                </c:pt>
                <c:pt idx="30">
                  <c:v>1.4</c:v>
                </c:pt>
                <c:pt idx="31">
                  <c:v>1.96</c:v>
                </c:pt>
                <c:pt idx="32">
                  <c:v>2.52</c:v>
                </c:pt>
                <c:pt idx="33">
                  <c:v>3.08</c:v>
                </c:pt>
                <c:pt idx="34">
                  <c:v>3.64</c:v>
                </c:pt>
                <c:pt idx="35">
                  <c:v>4.2</c:v>
                </c:pt>
                <c:pt idx="36">
                  <c:v>4.76</c:v>
                </c:pt>
                <c:pt idx="37">
                  <c:v>5.3199999999999994</c:v>
                </c:pt>
                <c:pt idx="38">
                  <c:v>5.879999999999999</c:v>
                </c:pt>
                <c:pt idx="39">
                  <c:v>6.4399999999999986</c:v>
                </c:pt>
                <c:pt idx="40">
                  <c:v>7</c:v>
                </c:pt>
                <c:pt idx="41">
                  <c:v>7.35</c:v>
                </c:pt>
                <c:pt idx="42">
                  <c:v>7.6999999999999993</c:v>
                </c:pt>
                <c:pt idx="43">
                  <c:v>8.0499999999999989</c:v>
                </c:pt>
                <c:pt idx="44">
                  <c:v>8.3999999999999986</c:v>
                </c:pt>
                <c:pt idx="45">
                  <c:v>8.7499999999999982</c:v>
                </c:pt>
                <c:pt idx="46">
                  <c:v>9.0999999999999979</c:v>
                </c:pt>
                <c:pt idx="47">
                  <c:v>9.4499999999999975</c:v>
                </c:pt>
                <c:pt idx="48">
                  <c:v>9.7999999999999972</c:v>
                </c:pt>
                <c:pt idx="49">
                  <c:v>10.149999999999997</c:v>
                </c:pt>
                <c:pt idx="50">
                  <c:v>10.5</c:v>
                </c:pt>
                <c:pt idx="51">
                  <c:v>11.025</c:v>
                </c:pt>
                <c:pt idx="52">
                  <c:v>11.55</c:v>
                </c:pt>
                <c:pt idx="53">
                  <c:v>12.075000000000001</c:v>
                </c:pt>
                <c:pt idx="54">
                  <c:v>12.600000000000001</c:v>
                </c:pt>
                <c:pt idx="55">
                  <c:v>13.125000000000002</c:v>
                </c:pt>
                <c:pt idx="56">
                  <c:v>13.650000000000002</c:v>
                </c:pt>
                <c:pt idx="57">
                  <c:v>14.175000000000002</c:v>
                </c:pt>
                <c:pt idx="58">
                  <c:v>14.700000000000003</c:v>
                </c:pt>
                <c:pt idx="59">
                  <c:v>15.225000000000003</c:v>
                </c:pt>
                <c:pt idx="60">
                  <c:v>15.749999999999998</c:v>
                </c:pt>
                <c:pt idx="61">
                  <c:v>16.274999999999999</c:v>
                </c:pt>
                <c:pt idx="62">
                  <c:v>16.799999999999997</c:v>
                </c:pt>
                <c:pt idx="63">
                  <c:v>17.324999999999996</c:v>
                </c:pt>
                <c:pt idx="64">
                  <c:v>17.849999999999994</c:v>
                </c:pt>
                <c:pt idx="65">
                  <c:v>18.374999999999993</c:v>
                </c:pt>
                <c:pt idx="66">
                  <c:v>18.899999999999991</c:v>
                </c:pt>
                <c:pt idx="67">
                  <c:v>19.42499999999999</c:v>
                </c:pt>
                <c:pt idx="68">
                  <c:v>19.949999999999989</c:v>
                </c:pt>
                <c:pt idx="69">
                  <c:v>20.474999999999987</c:v>
                </c:pt>
                <c:pt idx="70">
                  <c:v>21</c:v>
                </c:pt>
              </c:numCache>
            </c:numRef>
          </c:val>
          <c:extLst>
            <c:ext xmlns:c16="http://schemas.microsoft.com/office/drawing/2014/chart" uri="{C3380CC4-5D6E-409C-BE32-E72D297353CC}">
              <c16:uniqueId val="{00000001-B5F5-4B27-B423-8577B7A03C70}"/>
            </c:ext>
          </c:extLst>
        </c:ser>
        <c:dLbls>
          <c:showLegendKey val="0"/>
          <c:showVal val="0"/>
          <c:showCatName val="0"/>
          <c:showSerName val="0"/>
          <c:showPercent val="0"/>
          <c:showBubbleSize val="0"/>
        </c:dLbls>
        <c:axId val="590761504"/>
        <c:axId val="590766424"/>
      </c:areaChart>
      <c:areaChart>
        <c:grouping val="stacked"/>
        <c:varyColors val="0"/>
        <c:ser>
          <c:idx val="2"/>
          <c:order val="2"/>
          <c:tx>
            <c:strRef>
              <c:f>'Rekenrente 50+'!$E$2</c:f>
              <c:strCache>
                <c:ptCount val="1"/>
                <c:pt idx="0">
                  <c:v>Gedane uitkering</c:v>
                </c:pt>
              </c:strCache>
            </c:strRef>
          </c:tx>
          <c:spPr>
            <a:solidFill>
              <a:schemeClr val="bg2">
                <a:lumMod val="75000"/>
              </a:schemeClr>
            </a:solidFill>
            <a:ln w="25400">
              <a:noFill/>
            </a:ln>
            <a:effectLst/>
          </c:spPr>
          <c:val>
            <c:numRef>
              <c:f>'Rekenrente 50+'!$E$3:$E$73</c:f>
              <c:numCache>
                <c:formatCode>General</c:formatCode>
                <c:ptCount val="71"/>
                <c:pt idx="0">
                  <c:v>-58</c:v>
                </c:pt>
                <c:pt idx="1">
                  <c:v>-57.1</c:v>
                </c:pt>
                <c:pt idx="2">
                  <c:v>-56.2</c:v>
                </c:pt>
                <c:pt idx="3">
                  <c:v>-55.300000000000004</c:v>
                </c:pt>
                <c:pt idx="4">
                  <c:v>-54.400000000000006</c:v>
                </c:pt>
                <c:pt idx="5">
                  <c:v>-53.500000000000007</c:v>
                </c:pt>
                <c:pt idx="6">
                  <c:v>-52.600000000000009</c:v>
                </c:pt>
                <c:pt idx="7">
                  <c:v>-51.70000000000001</c:v>
                </c:pt>
                <c:pt idx="8">
                  <c:v>-50.800000000000011</c:v>
                </c:pt>
                <c:pt idx="9">
                  <c:v>-49.900000000000013</c:v>
                </c:pt>
                <c:pt idx="10">
                  <c:v>-49</c:v>
                </c:pt>
                <c:pt idx="11">
                  <c:v>-46.6</c:v>
                </c:pt>
                <c:pt idx="12">
                  <c:v>-44.2</c:v>
                </c:pt>
                <c:pt idx="13">
                  <c:v>-41.800000000000004</c:v>
                </c:pt>
                <c:pt idx="14">
                  <c:v>-39.400000000000006</c:v>
                </c:pt>
                <c:pt idx="15">
                  <c:v>-37.000000000000007</c:v>
                </c:pt>
                <c:pt idx="16">
                  <c:v>-34.600000000000009</c:v>
                </c:pt>
                <c:pt idx="17">
                  <c:v>-32.20000000000001</c:v>
                </c:pt>
                <c:pt idx="18">
                  <c:v>-29.800000000000011</c:v>
                </c:pt>
                <c:pt idx="19">
                  <c:v>-27.400000000000013</c:v>
                </c:pt>
                <c:pt idx="20">
                  <c:v>-25</c:v>
                </c:pt>
                <c:pt idx="21">
                  <c:v>-22.5</c:v>
                </c:pt>
                <c:pt idx="22">
                  <c:v>-20</c:v>
                </c:pt>
                <c:pt idx="23">
                  <c:v>-17.5</c:v>
                </c:pt>
                <c:pt idx="24">
                  <c:v>-15</c:v>
                </c:pt>
                <c:pt idx="25">
                  <c:v>-12.5</c:v>
                </c:pt>
                <c:pt idx="26">
                  <c:v>-10</c:v>
                </c:pt>
                <c:pt idx="27">
                  <c:v>-7.5</c:v>
                </c:pt>
                <c:pt idx="28">
                  <c:v>-5</c:v>
                </c:pt>
                <c:pt idx="29">
                  <c:v>-2.5</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extLst>
            <c:ext xmlns:c16="http://schemas.microsoft.com/office/drawing/2014/chart" uri="{C3380CC4-5D6E-409C-BE32-E72D297353CC}">
              <c16:uniqueId val="{00000002-B5F5-4B27-B423-8577B7A03C70}"/>
            </c:ext>
          </c:extLst>
        </c:ser>
        <c:ser>
          <c:idx val="3"/>
          <c:order val="3"/>
          <c:tx>
            <c:strRef>
              <c:f>'Rekenrente 50+'!$F$2</c:f>
              <c:strCache>
                <c:ptCount val="1"/>
                <c:pt idx="0">
                  <c:v>Verwachte uitkering</c:v>
                </c:pt>
              </c:strCache>
            </c:strRef>
          </c:tx>
          <c:spPr>
            <a:solidFill>
              <a:schemeClr val="bg2">
                <a:lumMod val="90000"/>
              </a:schemeClr>
            </a:solidFill>
            <a:ln w="25400">
              <a:noFill/>
            </a:ln>
            <a:effectLst/>
          </c:spPr>
          <c:val>
            <c:numRef>
              <c:f>'Rekenrente 50+'!$F$3:$F$73</c:f>
              <c:numCache>
                <c:formatCode>General</c:formatCode>
                <c:ptCount val="71"/>
                <c:pt idx="0">
                  <c:v>-2.09</c:v>
                </c:pt>
                <c:pt idx="1">
                  <c:v>-3.5024999999999999</c:v>
                </c:pt>
                <c:pt idx="2">
                  <c:v>-4.915</c:v>
                </c:pt>
                <c:pt idx="3">
                  <c:v>-6.3275000000000006</c:v>
                </c:pt>
                <c:pt idx="4">
                  <c:v>-7.74</c:v>
                </c:pt>
                <c:pt idx="5">
                  <c:v>-9.1524999999999999</c:v>
                </c:pt>
                <c:pt idx="6">
                  <c:v>-10.565</c:v>
                </c:pt>
                <c:pt idx="7">
                  <c:v>-11.977499999999999</c:v>
                </c:pt>
                <c:pt idx="8">
                  <c:v>-13.389999999999999</c:v>
                </c:pt>
                <c:pt idx="9">
                  <c:v>-14.802499999999998</c:v>
                </c:pt>
                <c:pt idx="10">
                  <c:v>-16.215</c:v>
                </c:pt>
                <c:pt idx="11">
                  <c:v>-19.020299999999999</c:v>
                </c:pt>
                <c:pt idx="12">
                  <c:v>-21.825599999999998</c:v>
                </c:pt>
                <c:pt idx="13">
                  <c:v>-24.630899999999997</c:v>
                </c:pt>
                <c:pt idx="14">
                  <c:v>-27.436199999999996</c:v>
                </c:pt>
                <c:pt idx="15">
                  <c:v>-30.241499999999995</c:v>
                </c:pt>
                <c:pt idx="16">
                  <c:v>-33.046799999999998</c:v>
                </c:pt>
                <c:pt idx="17">
                  <c:v>-35.8521</c:v>
                </c:pt>
                <c:pt idx="18">
                  <c:v>-38.657400000000003</c:v>
                </c:pt>
                <c:pt idx="19">
                  <c:v>-41.462700000000005</c:v>
                </c:pt>
                <c:pt idx="20">
                  <c:v>-44.268000000000001</c:v>
                </c:pt>
                <c:pt idx="21">
                  <c:v>-45.511200000000002</c:v>
                </c:pt>
                <c:pt idx="22">
                  <c:v>-46.754400000000004</c:v>
                </c:pt>
                <c:pt idx="23">
                  <c:v>-47.997600000000006</c:v>
                </c:pt>
                <c:pt idx="24">
                  <c:v>-49.240800000000007</c:v>
                </c:pt>
                <c:pt idx="25">
                  <c:v>-50.484000000000009</c:v>
                </c:pt>
                <c:pt idx="26">
                  <c:v>-51.727200000000011</c:v>
                </c:pt>
                <c:pt idx="27">
                  <c:v>-52.970400000000012</c:v>
                </c:pt>
                <c:pt idx="28">
                  <c:v>-54.213600000000014</c:v>
                </c:pt>
                <c:pt idx="29">
                  <c:v>-55.456800000000015</c:v>
                </c:pt>
                <c:pt idx="30">
                  <c:v>-56.7</c:v>
                </c:pt>
                <c:pt idx="31">
                  <c:v>-55.815000000000005</c:v>
                </c:pt>
                <c:pt idx="32">
                  <c:v>-54.930000000000007</c:v>
                </c:pt>
                <c:pt idx="33">
                  <c:v>-54.045000000000009</c:v>
                </c:pt>
                <c:pt idx="34">
                  <c:v>-53.160000000000011</c:v>
                </c:pt>
                <c:pt idx="35">
                  <c:v>-52.275000000000013</c:v>
                </c:pt>
                <c:pt idx="36">
                  <c:v>-51.390000000000015</c:v>
                </c:pt>
                <c:pt idx="37">
                  <c:v>-50.505000000000017</c:v>
                </c:pt>
                <c:pt idx="38">
                  <c:v>-49.620000000000019</c:v>
                </c:pt>
                <c:pt idx="39">
                  <c:v>-48.735000000000021</c:v>
                </c:pt>
                <c:pt idx="40">
                  <c:v>-47.85</c:v>
                </c:pt>
                <c:pt idx="41">
                  <c:v>-47.102499999999999</c:v>
                </c:pt>
                <c:pt idx="42">
                  <c:v>-46.354999999999997</c:v>
                </c:pt>
                <c:pt idx="43">
                  <c:v>-45.607499999999995</c:v>
                </c:pt>
                <c:pt idx="44">
                  <c:v>-44.859999999999992</c:v>
                </c:pt>
                <c:pt idx="45">
                  <c:v>-44.11249999999999</c:v>
                </c:pt>
                <c:pt idx="46">
                  <c:v>-43.364999999999988</c:v>
                </c:pt>
                <c:pt idx="47">
                  <c:v>-42.617499999999986</c:v>
                </c:pt>
                <c:pt idx="48">
                  <c:v>-41.869999999999983</c:v>
                </c:pt>
                <c:pt idx="49">
                  <c:v>-41.122499999999981</c:v>
                </c:pt>
                <c:pt idx="50">
                  <c:v>-40.375</c:v>
                </c:pt>
                <c:pt idx="51">
                  <c:v>-39.698999999999998</c:v>
                </c:pt>
                <c:pt idx="52">
                  <c:v>-39.022999999999996</c:v>
                </c:pt>
                <c:pt idx="53">
                  <c:v>-38.346999999999994</c:v>
                </c:pt>
                <c:pt idx="54">
                  <c:v>-37.670999999999992</c:v>
                </c:pt>
                <c:pt idx="55">
                  <c:v>-36.99499999999999</c:v>
                </c:pt>
                <c:pt idx="56">
                  <c:v>-36.318999999999988</c:v>
                </c:pt>
                <c:pt idx="57">
                  <c:v>-35.642999999999986</c:v>
                </c:pt>
                <c:pt idx="58">
                  <c:v>-34.966999999999985</c:v>
                </c:pt>
                <c:pt idx="59">
                  <c:v>-34.290999999999983</c:v>
                </c:pt>
                <c:pt idx="60">
                  <c:v>-33.615000000000002</c:v>
                </c:pt>
                <c:pt idx="61">
                  <c:v>-32.973500000000001</c:v>
                </c:pt>
                <c:pt idx="62">
                  <c:v>-32.332000000000001</c:v>
                </c:pt>
                <c:pt idx="63">
                  <c:v>-31.6905</c:v>
                </c:pt>
                <c:pt idx="64">
                  <c:v>-31.048999999999999</c:v>
                </c:pt>
                <c:pt idx="65">
                  <c:v>-30.407499999999999</c:v>
                </c:pt>
                <c:pt idx="66">
                  <c:v>-29.765999999999998</c:v>
                </c:pt>
                <c:pt idx="67">
                  <c:v>-29.124499999999998</c:v>
                </c:pt>
                <c:pt idx="68">
                  <c:v>-28.482999999999997</c:v>
                </c:pt>
                <c:pt idx="69">
                  <c:v>-27.841499999999996</c:v>
                </c:pt>
                <c:pt idx="70">
                  <c:v>-27.2</c:v>
                </c:pt>
              </c:numCache>
            </c:numRef>
          </c:val>
          <c:extLst>
            <c:ext xmlns:c16="http://schemas.microsoft.com/office/drawing/2014/chart" uri="{C3380CC4-5D6E-409C-BE32-E72D297353CC}">
              <c16:uniqueId val="{00000003-B5F5-4B27-B423-8577B7A03C70}"/>
            </c:ext>
          </c:extLst>
        </c:ser>
        <c:dLbls>
          <c:showLegendKey val="0"/>
          <c:showVal val="0"/>
          <c:showCatName val="0"/>
          <c:showSerName val="0"/>
          <c:showPercent val="0"/>
          <c:showBubbleSize val="0"/>
        </c:dLbls>
        <c:axId val="647705456"/>
        <c:axId val="647703160"/>
      </c:areaChart>
      <c:lineChart>
        <c:grouping val="standard"/>
        <c:varyColors val="0"/>
        <c:ser>
          <c:idx val="4"/>
          <c:order val="4"/>
          <c:tx>
            <c:strRef>
              <c:f>GKDP!$H$2</c:f>
              <c:strCache>
                <c:ptCount val="1"/>
                <c:pt idx="0">
                  <c:v>Premie GKDP</c:v>
                </c:pt>
              </c:strCache>
            </c:strRef>
          </c:tx>
          <c:spPr>
            <a:ln w="34925" cap="rnd">
              <a:solidFill>
                <a:schemeClr val="accent1">
                  <a:lumMod val="50000"/>
                </a:schemeClr>
              </a:solidFill>
              <a:prstDash val="sysDot"/>
              <a:round/>
            </a:ln>
            <a:effectLst/>
          </c:spPr>
          <c:marker>
            <c:symbol val="none"/>
          </c:marker>
          <c:val>
            <c:numRef>
              <c:f>GKDP!$H$3:$H$73</c:f>
              <c:numCache>
                <c:formatCode>General</c:formatCode>
                <c:ptCount val="71"/>
                <c:pt idx="0">
                  <c:v>20</c:v>
                </c:pt>
                <c:pt idx="1">
                  <c:v>19.8</c:v>
                </c:pt>
                <c:pt idx="2">
                  <c:v>19.600000000000001</c:v>
                </c:pt>
                <c:pt idx="3">
                  <c:v>19.400000000000002</c:v>
                </c:pt>
                <c:pt idx="4">
                  <c:v>19.200000000000003</c:v>
                </c:pt>
                <c:pt idx="5">
                  <c:v>19.000000000000004</c:v>
                </c:pt>
                <c:pt idx="6">
                  <c:v>18.800000000000004</c:v>
                </c:pt>
                <c:pt idx="7">
                  <c:v>18.600000000000005</c:v>
                </c:pt>
                <c:pt idx="8">
                  <c:v>18.400000000000006</c:v>
                </c:pt>
                <c:pt idx="9">
                  <c:v>18.200000000000006</c:v>
                </c:pt>
                <c:pt idx="10">
                  <c:v>18</c:v>
                </c:pt>
                <c:pt idx="11">
                  <c:v>17.8</c:v>
                </c:pt>
                <c:pt idx="12">
                  <c:v>17.600000000000001</c:v>
                </c:pt>
                <c:pt idx="13">
                  <c:v>17.400000000000002</c:v>
                </c:pt>
                <c:pt idx="14">
                  <c:v>17.200000000000003</c:v>
                </c:pt>
                <c:pt idx="15">
                  <c:v>17.000000000000004</c:v>
                </c:pt>
                <c:pt idx="16">
                  <c:v>16.800000000000004</c:v>
                </c:pt>
                <c:pt idx="17">
                  <c:v>16.600000000000005</c:v>
                </c:pt>
                <c:pt idx="18">
                  <c:v>16.400000000000006</c:v>
                </c:pt>
                <c:pt idx="19">
                  <c:v>16.200000000000006</c:v>
                </c:pt>
                <c:pt idx="20">
                  <c:v>16</c:v>
                </c:pt>
                <c:pt idx="21">
                  <c:v>16.04</c:v>
                </c:pt>
                <c:pt idx="22">
                  <c:v>16.080000000000002</c:v>
                </c:pt>
                <c:pt idx="23">
                  <c:v>16.12</c:v>
                </c:pt>
                <c:pt idx="24">
                  <c:v>16.16</c:v>
                </c:pt>
                <c:pt idx="25">
                  <c:v>16.200000000000003</c:v>
                </c:pt>
                <c:pt idx="26">
                  <c:v>16.240000000000002</c:v>
                </c:pt>
                <c:pt idx="27">
                  <c:v>16.28</c:v>
                </c:pt>
                <c:pt idx="28">
                  <c:v>16.320000000000004</c:v>
                </c:pt>
                <c:pt idx="29">
                  <c:v>16.360000000000003</c:v>
                </c:pt>
                <c:pt idx="30">
                  <c:v>16.399999999999999</c:v>
                </c:pt>
                <c:pt idx="31">
                  <c:v>16.66</c:v>
                </c:pt>
                <c:pt idx="32">
                  <c:v>16.919999999999998</c:v>
                </c:pt>
                <c:pt idx="33">
                  <c:v>17.18</c:v>
                </c:pt>
                <c:pt idx="34">
                  <c:v>17.439999999999998</c:v>
                </c:pt>
                <c:pt idx="35">
                  <c:v>17.699999999999996</c:v>
                </c:pt>
                <c:pt idx="36">
                  <c:v>17.959999999999994</c:v>
                </c:pt>
                <c:pt idx="37">
                  <c:v>18.219999999999995</c:v>
                </c:pt>
                <c:pt idx="38">
                  <c:v>18.479999999999993</c:v>
                </c:pt>
                <c:pt idx="39">
                  <c:v>18.739999999999991</c:v>
                </c:pt>
                <c:pt idx="40">
                  <c:v>19</c:v>
                </c:pt>
                <c:pt idx="41">
                  <c:v>18.95</c:v>
                </c:pt>
                <c:pt idx="42">
                  <c:v>18.899999999999999</c:v>
                </c:pt>
                <c:pt idx="43">
                  <c:v>18.849999999999998</c:v>
                </c:pt>
                <c:pt idx="44">
                  <c:v>18.799999999999997</c:v>
                </c:pt>
                <c:pt idx="45">
                  <c:v>18.749999999999996</c:v>
                </c:pt>
                <c:pt idx="46">
                  <c:v>18.699999999999996</c:v>
                </c:pt>
                <c:pt idx="47">
                  <c:v>18.649999999999995</c:v>
                </c:pt>
                <c:pt idx="48">
                  <c:v>18.599999999999994</c:v>
                </c:pt>
                <c:pt idx="49">
                  <c:v>18.549999999999994</c:v>
                </c:pt>
                <c:pt idx="50">
                  <c:v>18.5</c:v>
                </c:pt>
                <c:pt idx="51">
                  <c:v>18.625</c:v>
                </c:pt>
                <c:pt idx="52">
                  <c:v>18.75</c:v>
                </c:pt>
                <c:pt idx="53">
                  <c:v>18.875</c:v>
                </c:pt>
                <c:pt idx="54">
                  <c:v>19</c:v>
                </c:pt>
                <c:pt idx="55">
                  <c:v>19.125</c:v>
                </c:pt>
                <c:pt idx="56">
                  <c:v>19.25</c:v>
                </c:pt>
                <c:pt idx="57">
                  <c:v>19.375</c:v>
                </c:pt>
                <c:pt idx="58">
                  <c:v>19.5</c:v>
                </c:pt>
                <c:pt idx="59">
                  <c:v>19.625</c:v>
                </c:pt>
                <c:pt idx="60">
                  <c:v>19.75</c:v>
                </c:pt>
                <c:pt idx="61">
                  <c:v>19.875</c:v>
                </c:pt>
                <c:pt idx="62">
                  <c:v>19.999999999999996</c:v>
                </c:pt>
                <c:pt idx="63">
                  <c:v>20.124999999999996</c:v>
                </c:pt>
                <c:pt idx="64">
                  <c:v>20.249999999999993</c:v>
                </c:pt>
                <c:pt idx="65">
                  <c:v>20.374999999999993</c:v>
                </c:pt>
                <c:pt idx="66">
                  <c:v>20.499999999999993</c:v>
                </c:pt>
                <c:pt idx="67">
                  <c:v>20.624999999999989</c:v>
                </c:pt>
                <c:pt idx="68">
                  <c:v>20.749999999999989</c:v>
                </c:pt>
                <c:pt idx="69">
                  <c:v>20.874999999999989</c:v>
                </c:pt>
                <c:pt idx="70">
                  <c:v>21</c:v>
                </c:pt>
              </c:numCache>
            </c:numRef>
          </c:val>
          <c:smooth val="1"/>
          <c:extLst>
            <c:ext xmlns:c16="http://schemas.microsoft.com/office/drawing/2014/chart" uri="{C3380CC4-5D6E-409C-BE32-E72D297353CC}">
              <c16:uniqueId val="{00000004-B5F5-4B27-B423-8577B7A03C70}"/>
            </c:ext>
          </c:extLst>
        </c:ser>
        <c:ser>
          <c:idx val="5"/>
          <c:order val="5"/>
          <c:tx>
            <c:strRef>
              <c:f>GKDP!$I$2</c:f>
              <c:strCache>
                <c:ptCount val="1"/>
                <c:pt idx="0">
                  <c:v>Uitkering GKDP</c:v>
                </c:pt>
              </c:strCache>
            </c:strRef>
          </c:tx>
          <c:spPr>
            <a:ln w="28575" cap="rnd">
              <a:solidFill>
                <a:schemeClr val="bg2">
                  <a:lumMod val="10000"/>
                </a:schemeClr>
              </a:solidFill>
              <a:prstDash val="sysDash"/>
              <a:round/>
            </a:ln>
            <a:effectLst/>
          </c:spPr>
          <c:marker>
            <c:symbol val="none"/>
          </c:marker>
          <c:val>
            <c:numRef>
              <c:f>GKDP!$I$3:$I$73</c:f>
              <c:numCache>
                <c:formatCode>General</c:formatCode>
                <c:ptCount val="71"/>
                <c:pt idx="0">
                  <c:v>-59.9</c:v>
                </c:pt>
                <c:pt idx="1">
                  <c:v>-60.22</c:v>
                </c:pt>
                <c:pt idx="2">
                  <c:v>-60.540000000000006</c:v>
                </c:pt>
                <c:pt idx="3">
                  <c:v>-60.860000000000007</c:v>
                </c:pt>
                <c:pt idx="4">
                  <c:v>-61.180000000000007</c:v>
                </c:pt>
                <c:pt idx="5">
                  <c:v>-61.500000000000007</c:v>
                </c:pt>
                <c:pt idx="6">
                  <c:v>-61.820000000000007</c:v>
                </c:pt>
                <c:pt idx="7">
                  <c:v>-62.140000000000008</c:v>
                </c:pt>
                <c:pt idx="8">
                  <c:v>-62.460000000000008</c:v>
                </c:pt>
                <c:pt idx="9">
                  <c:v>-62.780000000000015</c:v>
                </c:pt>
                <c:pt idx="10">
                  <c:v>-63.1</c:v>
                </c:pt>
                <c:pt idx="11">
                  <c:v>-63.010000000000005</c:v>
                </c:pt>
                <c:pt idx="12">
                  <c:v>-62.92</c:v>
                </c:pt>
                <c:pt idx="13">
                  <c:v>-62.83</c:v>
                </c:pt>
                <c:pt idx="14">
                  <c:v>-62.74</c:v>
                </c:pt>
                <c:pt idx="15">
                  <c:v>-62.650000000000006</c:v>
                </c:pt>
                <c:pt idx="16">
                  <c:v>-62.56</c:v>
                </c:pt>
                <c:pt idx="17">
                  <c:v>-62.47</c:v>
                </c:pt>
                <c:pt idx="18">
                  <c:v>-62.38</c:v>
                </c:pt>
                <c:pt idx="19">
                  <c:v>-62.290000000000006</c:v>
                </c:pt>
                <c:pt idx="20">
                  <c:v>-62.2</c:v>
                </c:pt>
                <c:pt idx="21">
                  <c:v>-61.38</c:v>
                </c:pt>
                <c:pt idx="22">
                  <c:v>-60.56</c:v>
                </c:pt>
                <c:pt idx="23">
                  <c:v>-59.74</c:v>
                </c:pt>
                <c:pt idx="24">
                  <c:v>-58.92</c:v>
                </c:pt>
                <c:pt idx="25">
                  <c:v>-58.1</c:v>
                </c:pt>
                <c:pt idx="26">
                  <c:v>-57.28</c:v>
                </c:pt>
                <c:pt idx="27">
                  <c:v>-56.46</c:v>
                </c:pt>
                <c:pt idx="28">
                  <c:v>-55.64</c:v>
                </c:pt>
                <c:pt idx="29">
                  <c:v>-54.82</c:v>
                </c:pt>
                <c:pt idx="30">
                  <c:v>-54</c:v>
                </c:pt>
                <c:pt idx="31">
                  <c:v>-53.384999999999998</c:v>
                </c:pt>
                <c:pt idx="32">
                  <c:v>-52.769999999999996</c:v>
                </c:pt>
                <c:pt idx="33">
                  <c:v>-52.154999999999994</c:v>
                </c:pt>
                <c:pt idx="34">
                  <c:v>-51.539999999999992</c:v>
                </c:pt>
                <c:pt idx="35">
                  <c:v>-50.92499999999999</c:v>
                </c:pt>
                <c:pt idx="36">
                  <c:v>-50.309999999999988</c:v>
                </c:pt>
                <c:pt idx="37">
                  <c:v>-49.694999999999986</c:v>
                </c:pt>
                <c:pt idx="38">
                  <c:v>-49.079999999999984</c:v>
                </c:pt>
                <c:pt idx="39">
                  <c:v>-48.464999999999982</c:v>
                </c:pt>
                <c:pt idx="40">
                  <c:v>-47.85</c:v>
                </c:pt>
                <c:pt idx="41">
                  <c:v>-47.314999999999998</c:v>
                </c:pt>
                <c:pt idx="42">
                  <c:v>-46.78</c:v>
                </c:pt>
                <c:pt idx="43">
                  <c:v>-46.245000000000005</c:v>
                </c:pt>
                <c:pt idx="44">
                  <c:v>-45.710000000000008</c:v>
                </c:pt>
                <c:pt idx="45">
                  <c:v>-45.175000000000011</c:v>
                </c:pt>
                <c:pt idx="46">
                  <c:v>-44.640000000000015</c:v>
                </c:pt>
                <c:pt idx="47">
                  <c:v>-44.105000000000018</c:v>
                </c:pt>
                <c:pt idx="48">
                  <c:v>-43.570000000000022</c:v>
                </c:pt>
                <c:pt idx="49">
                  <c:v>-43.035000000000025</c:v>
                </c:pt>
                <c:pt idx="50">
                  <c:v>-42.5</c:v>
                </c:pt>
                <c:pt idx="51">
                  <c:v>-41.984999999999999</c:v>
                </c:pt>
                <c:pt idx="52">
                  <c:v>-41.47</c:v>
                </c:pt>
                <c:pt idx="53">
                  <c:v>-40.954999999999998</c:v>
                </c:pt>
                <c:pt idx="54">
                  <c:v>-40.44</c:v>
                </c:pt>
                <c:pt idx="55">
                  <c:v>-39.924999999999997</c:v>
                </c:pt>
                <c:pt idx="56">
                  <c:v>-39.409999999999997</c:v>
                </c:pt>
                <c:pt idx="57">
                  <c:v>-38.894999999999996</c:v>
                </c:pt>
                <c:pt idx="58">
                  <c:v>-38.379999999999995</c:v>
                </c:pt>
                <c:pt idx="59">
                  <c:v>-37.864999999999995</c:v>
                </c:pt>
                <c:pt idx="60">
                  <c:v>-37.35</c:v>
                </c:pt>
                <c:pt idx="61">
                  <c:v>-36.814999999999998</c:v>
                </c:pt>
                <c:pt idx="62">
                  <c:v>-36.28</c:v>
                </c:pt>
                <c:pt idx="63">
                  <c:v>-35.745000000000005</c:v>
                </c:pt>
                <c:pt idx="64">
                  <c:v>-35.210000000000008</c:v>
                </c:pt>
                <c:pt idx="65">
                  <c:v>-34.675000000000011</c:v>
                </c:pt>
                <c:pt idx="66">
                  <c:v>-34.140000000000015</c:v>
                </c:pt>
                <c:pt idx="67">
                  <c:v>-33.605000000000018</c:v>
                </c:pt>
                <c:pt idx="68">
                  <c:v>-33.070000000000022</c:v>
                </c:pt>
                <c:pt idx="69">
                  <c:v>-32.535000000000025</c:v>
                </c:pt>
                <c:pt idx="70">
                  <c:v>-32</c:v>
                </c:pt>
              </c:numCache>
            </c:numRef>
          </c:val>
          <c:smooth val="1"/>
          <c:extLst>
            <c:ext xmlns:c16="http://schemas.microsoft.com/office/drawing/2014/chart" uri="{C3380CC4-5D6E-409C-BE32-E72D297353CC}">
              <c16:uniqueId val="{00000005-B5F5-4B27-B423-8577B7A03C70}"/>
            </c:ext>
          </c:extLst>
        </c:ser>
        <c:dLbls>
          <c:showLegendKey val="0"/>
          <c:showVal val="0"/>
          <c:showCatName val="0"/>
          <c:showSerName val="0"/>
          <c:showPercent val="0"/>
          <c:showBubbleSize val="0"/>
        </c:dLbls>
        <c:marker val="1"/>
        <c:smooth val="0"/>
        <c:axId val="590761504"/>
        <c:axId val="590766424"/>
      </c:lineChart>
      <c:catAx>
        <c:axId val="59076150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Geboortejaar</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nl-NL"/>
          </a:p>
        </c:txPr>
        <c:crossAx val="590766424"/>
        <c:crosses val="autoZero"/>
        <c:auto val="1"/>
        <c:lblAlgn val="ctr"/>
        <c:lblOffset val="100"/>
        <c:tickLblSkip val="5"/>
        <c:noMultiLvlLbl val="0"/>
      </c:catAx>
      <c:valAx>
        <c:axId val="590766424"/>
        <c:scaling>
          <c:orientation val="minMax"/>
          <c:max val="50"/>
          <c:min val="-70"/>
        </c:scaling>
        <c:delete val="0"/>
        <c:axPos val="l"/>
        <c:majorGridlines>
          <c:spPr>
            <a:ln w="9525" cap="flat" cmpd="sng" algn="ctr">
              <a:solidFill>
                <a:schemeClr val="bg1">
                  <a:lumMod val="85000"/>
                  <a:alpha val="50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nl-NL" b="1"/>
                  <a:t>Saldo</a:t>
                </a:r>
                <a:r>
                  <a:rPr lang="nl-NL" b="1" baseline="0"/>
                  <a:t> van premies en uitkeringen</a:t>
                </a:r>
                <a:endParaRPr lang="nl-NL" b="1"/>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590761504"/>
        <c:crosses val="autoZero"/>
        <c:crossBetween val="between"/>
        <c:majorUnit val="10"/>
      </c:valAx>
      <c:valAx>
        <c:axId val="647703160"/>
        <c:scaling>
          <c:orientation val="minMax"/>
          <c:max val="50"/>
          <c:min val="-7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647705456"/>
        <c:crosses val="max"/>
        <c:crossBetween val="between"/>
        <c:majorUnit val="10"/>
      </c:valAx>
      <c:catAx>
        <c:axId val="647705456"/>
        <c:scaling>
          <c:orientation val="minMax"/>
        </c:scaling>
        <c:delete val="1"/>
        <c:axPos val="b"/>
        <c:majorTickMark val="out"/>
        <c:minorTickMark val="none"/>
        <c:tickLblPos val="nextTo"/>
        <c:crossAx val="647703160"/>
        <c:crosses val="autoZero"/>
        <c:auto val="1"/>
        <c:lblAlgn val="ctr"/>
        <c:lblOffset val="100"/>
        <c:noMultiLvlLbl val="0"/>
      </c:cat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legend>
    <c:plotVisOnly val="1"/>
    <c:dispBlanksAs val="zero"/>
    <c:showDLblsOverMax val="0"/>
  </c:chart>
  <c:spPr>
    <a:noFill/>
    <a:ln>
      <a:noFill/>
    </a:ln>
    <a:effectLst/>
  </c:spPr>
  <c:txPr>
    <a:bodyPr/>
    <a:lstStyle/>
    <a:p>
      <a:pPr>
        <a:defRPr>
          <a:solidFill>
            <a:sysClr val="windowText" lastClr="000000"/>
          </a:solidFill>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20/02/2023</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‹nr.›</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20/02/2023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‹nr.›</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3BF5AC0-C4B3-464D-8E9B-9D86370B7879}" type="slidenum">
              <a:rPr lang="en-GB" smtClean="0"/>
              <a:t>1</a:t>
            </a:fld>
            <a:endParaRPr lang="en-GB" dirty="0"/>
          </a:p>
        </p:txBody>
      </p:sp>
    </p:spTree>
    <p:extLst>
      <p:ext uri="{BB962C8B-B14F-4D97-AF65-F5344CB8AC3E}">
        <p14:creationId xmlns:p14="http://schemas.microsoft.com/office/powerpoint/2010/main" val="376629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Getallen in de strijd gooien   Gepensioneerden de grote winnaar    Oranje lijn.    Laten we maar uit</a:t>
            </a:r>
            <a:r>
              <a:rPr lang="nl-NL" baseline="0" dirty="0" smtClean="0"/>
              <a:t> het vermogen compenseren!    Gaar wel om harde euro. Tegenover onzekere euro’s.</a:t>
            </a:r>
          </a:p>
          <a:p>
            <a:r>
              <a:rPr lang="nl-NL" dirty="0" smtClean="0"/>
              <a:t>Meer problemen dan oplossingen, wat doe ik hier op dit seminar</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14</a:t>
            </a:fld>
            <a:endParaRPr lang="en-GB"/>
          </a:p>
        </p:txBody>
      </p:sp>
    </p:spTree>
    <p:extLst>
      <p:ext uri="{BB962C8B-B14F-4D97-AF65-F5344CB8AC3E}">
        <p14:creationId xmlns:p14="http://schemas.microsoft.com/office/powerpoint/2010/main" val="412305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Kenmerken bank:  Inleg geld en je krijgt het weer terug.  Vroeger nog met rente.  Het</a:t>
            </a:r>
            <a:r>
              <a:rPr lang="nl-NL" baseline="0" dirty="0" smtClean="0"/>
              <a:t> zijn onze centen.  Ik hen recht op indexatie</a:t>
            </a:r>
          </a:p>
          <a:p>
            <a:r>
              <a:rPr lang="nl-NL" baseline="0" dirty="0" smtClean="0"/>
              <a:t>Verzekeraar:  Je betaalt premies en wie het nodig heeft krijgt het terug.  Als je huis in brand staat.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405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bank</a:t>
            </a:r>
            <a:r>
              <a:rPr lang="nl-NL" baseline="0" dirty="0" smtClean="0"/>
              <a:t> bent, relatie tussen inleg en uitkomst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66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ziet plaatje BV Nederland eruit nu.   1930:</a:t>
            </a:r>
            <a:r>
              <a:rPr lang="nl-NL" baseline="0" dirty="0" smtClean="0"/>
              <a:t>  Hoge premies, wel indexatie  Uitkeringsverhouding 1 staat tot 3   Premiekortingen jaren 90.   Dus 1950 betaalde minste. Hoogste uitkeringen, indexaties. eindloonregelingen.  Vroege uitkeringsdatum.  Uitkeringsverhouding 1:4   Pensioenfederatie rapport voor    Nu maar 1: 2   Niet heel evenwichtig?  Historisch hoge premies?  ABP 1970 24% salaris.   Nu maar ongeveer 21%.   PFZW 26% 1970   nu 20% salaris.   Nu moet u gaan beslissen, gaan we de premiedekkingsgraad naar 100% brengen?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44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 ziet het,    Ontstaat</a:t>
            </a:r>
            <a:r>
              <a:rPr lang="nl-NL" baseline="0" dirty="0" smtClean="0"/>
              <a:t> grotere disbalans.  Evenwichtig?  Bij bankgedachte niet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451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Idem rekenrente.   Meer nu uitdelen, minder later.  Wijzen artikel KBO   Aantal prominenten.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636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07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Statuten geven makkelijke oplossing</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46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Wie heeft het nodig.  CBS.</a:t>
            </a:r>
            <a:r>
              <a:rPr lang="nl-NL" baseline="0" dirty="0" smtClean="0"/>
              <a:t>   </a:t>
            </a:r>
            <a:r>
              <a:rPr lang="nl-NL" dirty="0" smtClean="0"/>
              <a:t>Tja….   Weer die ouderen die er zo goed vanaf komen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66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a:t>
            </a:r>
            <a:r>
              <a:rPr lang="nl-NL" baseline="0" dirty="0" smtClean="0"/>
              <a:t> doe je dan met de rekenrente, wat doe je met indexatie.   Houdt het in de pot voor jongeren.   Uitkering ineens hoort niet bij verzorgingsgedachte. Stel je deelt uit en iemand gaat morgen dood zonder weduwe….  </a:t>
            </a:r>
          </a:p>
          <a:p>
            <a:r>
              <a:rPr lang="nl-NL" baseline="0" dirty="0" smtClean="0"/>
              <a:t>Afnemend bestedingspatroon (</a:t>
            </a:r>
            <a:r>
              <a:rPr lang="nl-NL" baseline="0" dirty="0" err="1" smtClean="0"/>
              <a:t>Nibud&amp;PWC</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67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3BF5AC0-C4B3-464D-8E9B-9D86370B7879}" type="slidenum">
              <a:rPr lang="en-GB" smtClean="0"/>
              <a:t>6</a:t>
            </a:fld>
            <a:endParaRPr lang="en-GB" dirty="0"/>
          </a:p>
        </p:txBody>
      </p:sp>
    </p:spTree>
    <p:extLst>
      <p:ext uri="{BB962C8B-B14F-4D97-AF65-F5344CB8AC3E}">
        <p14:creationId xmlns:p14="http://schemas.microsoft.com/office/powerpoint/2010/main" val="469371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44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werkt het     </a:t>
            </a:r>
            <a:r>
              <a:rPr lang="nl-NL" dirty="0" err="1"/>
              <a:t>Het</a:t>
            </a:r>
            <a:r>
              <a:rPr lang="nl-NL" dirty="0"/>
              <a:t> werknemerscontract,  het solidaire</a:t>
            </a:r>
            <a:r>
              <a:rPr lang="nl-NL" baseline="0" dirty="0"/>
              <a:t> contract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48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werkt het     </a:t>
            </a:r>
            <a:r>
              <a:rPr lang="nl-NL" dirty="0" err="1"/>
              <a:t>Het</a:t>
            </a:r>
            <a:r>
              <a:rPr lang="nl-NL" dirty="0"/>
              <a:t> werknemerscontract,  het solidaire</a:t>
            </a:r>
            <a:r>
              <a:rPr lang="nl-NL" baseline="0" dirty="0"/>
              <a:t> contract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68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werkt het     </a:t>
            </a:r>
            <a:r>
              <a:rPr lang="nl-NL" dirty="0" err="1"/>
              <a:t>Het</a:t>
            </a:r>
            <a:r>
              <a:rPr lang="nl-NL" dirty="0"/>
              <a:t> werknemerscontract,  het solidaire</a:t>
            </a:r>
            <a:r>
              <a:rPr lang="nl-NL" baseline="0" dirty="0"/>
              <a:t> contract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0605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algemenere principes</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28</a:t>
            </a:fld>
            <a:endParaRPr lang="en-GB"/>
          </a:p>
        </p:txBody>
      </p:sp>
    </p:spTree>
    <p:extLst>
      <p:ext uri="{BB962C8B-B14F-4D97-AF65-F5344CB8AC3E}">
        <p14:creationId xmlns:p14="http://schemas.microsoft.com/office/powerpoint/2010/main" val="384984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 bent hier iedere bestuursvergadering mee bezig.  </a:t>
            </a:r>
            <a:r>
              <a:rPr lang="nl-NL" baseline="0" dirty="0" smtClean="0"/>
              <a:t> </a:t>
            </a:r>
            <a:r>
              <a:rPr lang="nl-NL" dirty="0" smtClean="0"/>
              <a:t>Waar praten we eigenlijk over.  Zie wordt “kunnen voelen”. Geen harde norm over wat evenwichtigheid</a:t>
            </a:r>
            <a:r>
              <a:rPr lang="nl-NL" baseline="0" dirty="0" smtClean="0"/>
              <a:t> eigenlijk is.   In praktijk zie je heel veel invullingen, bijvoorbeeld van beleggingsbeleid. Niet alleen bestuur, maar ook RVT, belanghebbenden orgaan. Uw visitatiecommissie/RVT checkt.  Alleen VO mag openlijk prediken voor eigen parochie. Vrijdag geleerd van Martin </a:t>
            </a:r>
            <a:r>
              <a:rPr lang="nl-NL" baseline="0" dirty="0" err="1" smtClean="0"/>
              <a:t>Pikaart</a:t>
            </a:r>
            <a:r>
              <a:rPr lang="nl-NL" baseline="0" dirty="0" smtClean="0"/>
              <a:t> dat al je het verkeerd uitvalt, je </a:t>
            </a:r>
            <a:r>
              <a:rPr lang="nl-NL" baseline="0" dirty="0" err="1" smtClean="0"/>
              <a:t>welliswaar</a:t>
            </a:r>
            <a:r>
              <a:rPr lang="nl-NL" baseline="0" dirty="0" smtClean="0"/>
              <a:t> evenwichtig kunt zijn maar daarnaast een arrogante gek met een intellectueel gebrek.  </a:t>
            </a:r>
            <a:r>
              <a:rPr lang="nl-NL" dirty="0" smtClean="0"/>
              <a: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51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 bent hier iedere bestuursvergadering mee bezig.  </a:t>
            </a:r>
            <a:r>
              <a:rPr lang="nl-NL" baseline="0" dirty="0" smtClean="0"/>
              <a:t> </a:t>
            </a:r>
            <a:r>
              <a:rPr lang="nl-NL" dirty="0" smtClean="0"/>
              <a:t>Waar praten we eigenlijk over.  Zie wordt “kunnen voelen”. Geen harde norm over wat evenwichtigheid</a:t>
            </a:r>
            <a:r>
              <a:rPr lang="nl-NL" baseline="0" dirty="0" smtClean="0"/>
              <a:t> eigenlijk is.   In praktijk zie je heel veel invullingen, bijvoorbeeld van beleggingsbeleid. Niet alleen bestuur, maar ook RVT, belanghebbenden orgaan. Uw visitatiecommissie/RVT checkt.  Alleen VO mag openlijk prediken voor eigen parochie. Vrijdag geleerd van Martin </a:t>
            </a:r>
            <a:r>
              <a:rPr lang="nl-NL" baseline="0" dirty="0" err="1" smtClean="0"/>
              <a:t>Pikaart</a:t>
            </a:r>
            <a:r>
              <a:rPr lang="nl-NL" baseline="0" dirty="0" smtClean="0"/>
              <a:t> dat al je het verkeerd uitvalt, je </a:t>
            </a:r>
            <a:r>
              <a:rPr lang="nl-NL" baseline="0" dirty="0" err="1" smtClean="0"/>
              <a:t>welliswaar</a:t>
            </a:r>
            <a:r>
              <a:rPr lang="nl-NL" baseline="0" dirty="0" smtClean="0"/>
              <a:t> evenwichtig kunt zijn maar daarnaast een arrogante gek met een intellectueel gebrek.  </a:t>
            </a:r>
            <a:r>
              <a:rPr lang="nl-NL" dirty="0" smtClean="0"/>
              <a:t>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61C6A-B723-4626-8E07-ACAE984FA5F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41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 wikt</a:t>
            </a:r>
            <a:r>
              <a:rPr lang="nl-NL" baseline="0" dirty="0" smtClean="0"/>
              <a:t> en weegt, maar u hoeft niet alles met getallen te doen.   Als u bijvoorbeeld actieven indexeert met loonindex en slapers en gepensioneerden met prijsindex, dan kan dat.  Zolang u maar een verhaal heeft, u hoeft niet iedereen evenveel geld te geven.</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9</a:t>
            </a:fld>
            <a:endParaRPr lang="en-GB"/>
          </a:p>
        </p:txBody>
      </p:sp>
    </p:spTree>
    <p:extLst>
      <p:ext uri="{BB962C8B-B14F-4D97-AF65-F5344CB8AC3E}">
        <p14:creationId xmlns:p14="http://schemas.microsoft.com/office/powerpoint/2010/main" val="2291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beslist u over.    Ik kom alle smaken tegen.   Premiedekkingsgraden.   Beleggingsbeleid, veel/weinig</a:t>
            </a:r>
            <a:r>
              <a:rPr lang="nl-NL" baseline="0" dirty="0" smtClean="0"/>
              <a:t> risico </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10</a:t>
            </a:fld>
            <a:endParaRPr lang="en-GB"/>
          </a:p>
        </p:txBody>
      </p:sp>
    </p:spTree>
    <p:extLst>
      <p:ext uri="{BB962C8B-B14F-4D97-AF65-F5344CB8AC3E}">
        <p14:creationId xmlns:p14="http://schemas.microsoft.com/office/powerpoint/2010/main" val="193649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kijk altijd in</a:t>
            </a:r>
            <a:r>
              <a:rPr lang="nl-NL" baseline="0" dirty="0" smtClean="0"/>
              <a:t> dikke van Dale….  Laten we eens kijken hoe het nu gaat bij besturen.</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11</a:t>
            </a:fld>
            <a:endParaRPr lang="en-GB"/>
          </a:p>
        </p:txBody>
      </p:sp>
    </p:spTree>
    <p:extLst>
      <p:ext uri="{BB962C8B-B14F-4D97-AF65-F5344CB8AC3E}">
        <p14:creationId xmlns:p14="http://schemas.microsoft.com/office/powerpoint/2010/main" val="36315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 nog even buiten schot….    Voor de wetgever</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12</a:t>
            </a:fld>
            <a:endParaRPr lang="en-GB"/>
          </a:p>
        </p:txBody>
      </p:sp>
    </p:spTree>
    <p:extLst>
      <p:ext uri="{BB962C8B-B14F-4D97-AF65-F5344CB8AC3E}">
        <p14:creationId xmlns:p14="http://schemas.microsoft.com/office/powerpoint/2010/main" val="255319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 u in te vullen   Uit ALM-studie</a:t>
            </a:r>
            <a:endParaRPr lang="nl-NL" dirty="0"/>
          </a:p>
        </p:txBody>
      </p:sp>
      <p:sp>
        <p:nvSpPr>
          <p:cNvPr id="4" name="Tijdelijke aanduiding voor dianummer 3"/>
          <p:cNvSpPr>
            <a:spLocks noGrp="1"/>
          </p:cNvSpPr>
          <p:nvPr>
            <p:ph type="sldNum" sz="quarter" idx="10"/>
          </p:nvPr>
        </p:nvSpPr>
        <p:spPr/>
        <p:txBody>
          <a:bodyPr/>
          <a:lstStyle/>
          <a:p>
            <a:fld id="{8D261C6A-B723-4626-8E07-ACAE984FA5FB}" type="slidenum">
              <a:rPr lang="en-GB" smtClean="0"/>
              <a:t>13</a:t>
            </a:fld>
            <a:endParaRPr lang="en-GB"/>
          </a:p>
        </p:txBody>
      </p:sp>
    </p:spTree>
    <p:extLst>
      <p:ext uri="{BB962C8B-B14F-4D97-AF65-F5344CB8AC3E}">
        <p14:creationId xmlns:p14="http://schemas.microsoft.com/office/powerpoint/2010/main" val="36598953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customXml" Target="../../customXml/item18.xml"/><Relationship Id="rId13" Type="http://schemas.openxmlformats.org/officeDocument/2006/relationships/image" Target="../media/image6.png"/><Relationship Id="rId3" Type="http://schemas.openxmlformats.org/officeDocument/2006/relationships/customXml" Target="../../customXml/item14.xml"/><Relationship Id="rId7" Type="http://schemas.openxmlformats.org/officeDocument/2006/relationships/customXml" Target="../../customXml/item8.xml"/><Relationship Id="rId12" Type="http://schemas.openxmlformats.org/officeDocument/2006/relationships/image" Target="../media/image5.png"/><Relationship Id="rId2" Type="http://schemas.openxmlformats.org/officeDocument/2006/relationships/customXml" Target="../../customXml/item19.xml"/><Relationship Id="rId1" Type="http://schemas.openxmlformats.org/officeDocument/2006/relationships/customXml" Target="../../customXml/item48.xml"/><Relationship Id="rId6" Type="http://schemas.openxmlformats.org/officeDocument/2006/relationships/customXml" Target="../../customXml/item3.xml"/><Relationship Id="rId11" Type="http://schemas.openxmlformats.org/officeDocument/2006/relationships/image" Target="../media/image4.png"/><Relationship Id="rId5" Type="http://schemas.openxmlformats.org/officeDocument/2006/relationships/customXml" Target="../../customXml/item12.xml"/><Relationship Id="rId10" Type="http://schemas.openxmlformats.org/officeDocument/2006/relationships/image" Target="../media/image3.png"/><Relationship Id="rId4" Type="http://schemas.openxmlformats.org/officeDocument/2006/relationships/customXml" Target="../../customXml/item2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ustomXml" Target="../../customXml/item4.xml"/><Relationship Id="rId7" Type="http://schemas.openxmlformats.org/officeDocument/2006/relationships/slideMaster" Target="../slideMasters/slideMaster1.xml"/><Relationship Id="rId2" Type="http://schemas.openxmlformats.org/officeDocument/2006/relationships/customXml" Target="../../customXml/item28.xml"/><Relationship Id="rId1" Type="http://schemas.openxmlformats.org/officeDocument/2006/relationships/customXml" Target="../../customXml/item7.xml"/><Relationship Id="rId6" Type="http://schemas.openxmlformats.org/officeDocument/2006/relationships/customXml" Target="../../customXml/item53.xml"/><Relationship Id="rId5" Type="http://schemas.openxmlformats.org/officeDocument/2006/relationships/customXml" Target="../../customXml/item31.xml"/><Relationship Id="rId10" Type="http://schemas.openxmlformats.org/officeDocument/2006/relationships/image" Target="../media/image6.png"/><Relationship Id="rId4" Type="http://schemas.openxmlformats.org/officeDocument/2006/relationships/customXml" Target="../../customXml/item34.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24.xml"/><Relationship Id="rId2" Type="http://schemas.openxmlformats.org/officeDocument/2006/relationships/customXml" Target="../../customXml/item2.xml"/><Relationship Id="rId1" Type="http://schemas.openxmlformats.org/officeDocument/2006/relationships/customXml" Target="../../customXml/item35.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9.xml"/><Relationship Id="rId1" Type="http://schemas.openxmlformats.org/officeDocument/2006/relationships/customXml" Target="../../customXml/item3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2.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58.xml"/><Relationship Id="rId2" Type="http://schemas.openxmlformats.org/officeDocument/2006/relationships/customXml" Target="../../customXml/item6.xml"/><Relationship Id="rId1" Type="http://schemas.openxmlformats.org/officeDocument/2006/relationships/customXml" Target="../../customXml/item11.xml"/><Relationship Id="rId5" Type="http://schemas.openxmlformats.org/officeDocument/2006/relationships/slideMaster" Target="../slideMasters/slideMaster1.xml"/><Relationship Id="rId4" Type="http://schemas.openxmlformats.org/officeDocument/2006/relationships/customXml" Target="../../customXml/item40.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51.xml"/><Relationship Id="rId2" Type="http://schemas.openxmlformats.org/officeDocument/2006/relationships/customXml" Target="../../customXml/item54.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customXml" Target="../../customXml/item42.xml"/><Relationship Id="rId4" Type="http://schemas.openxmlformats.org/officeDocument/2006/relationships/customXml" Target="../../customXml/item29.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55.xml"/><Relationship Id="rId7" Type="http://schemas.openxmlformats.org/officeDocument/2006/relationships/slideMaster" Target="../slideMasters/slideMaster1.xml"/><Relationship Id="rId2" Type="http://schemas.openxmlformats.org/officeDocument/2006/relationships/customXml" Target="../../customXml/item23.xml"/><Relationship Id="rId1" Type="http://schemas.openxmlformats.org/officeDocument/2006/relationships/customXml" Target="../../customXml/item30.xml"/><Relationship Id="rId6" Type="http://schemas.openxmlformats.org/officeDocument/2006/relationships/customXml" Target="../../customXml/item38.xml"/><Relationship Id="rId5" Type="http://schemas.openxmlformats.org/officeDocument/2006/relationships/customXml" Target="../../customXml/item10.xml"/><Relationship Id="rId4" Type="http://schemas.openxmlformats.org/officeDocument/2006/relationships/customXml" Target="../../customXml/item45.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41.xml"/><Relationship Id="rId2" Type="http://schemas.openxmlformats.org/officeDocument/2006/relationships/customXml" Target="../../customXml/item50.xml"/><Relationship Id="rId1" Type="http://schemas.openxmlformats.org/officeDocument/2006/relationships/customXml" Target="../../customXml/item44.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59.xml"/><Relationship Id="rId2" Type="http://schemas.openxmlformats.org/officeDocument/2006/relationships/customXml" Target="../../customXml/item22.xml"/><Relationship Id="rId1" Type="http://schemas.openxmlformats.org/officeDocument/2006/relationships/customXml" Target="../../customXml/item5.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a:blip r:embed="rId10"/>
          <a:stretch>
            <a:fillRect/>
          </a:stretch>
        </a:blipFill>
        <a:effectLst/>
      </p:bgPr>
    </p:bg>
    <p:spTree>
      <p:nvGrpSpPr>
        <p:cNvPr id="1" name=""/>
        <p:cNvGrpSpPr/>
        <p:nvPr/>
      </p:nvGrpSpPr>
      <p:grpSpPr>
        <a:xfrm>
          <a:off x="0" y="0"/>
          <a:ext cx="0" cy="0"/>
          <a:chOff x="0" y="0"/>
          <a:chExt cx="0" cy="0"/>
        </a:xfrm>
      </p:grpSpPr>
      <p:pic>
        <p:nvPicPr>
          <p:cNvPr id="5" name="MMC_SilhouetteImage"/>
          <p:cNvPicPr>
            <a:picLocks noChangeAspect="1"/>
          </p:cNvPicPr>
          <p:nvPr userDrawn="1">
            <p:custDataLst>
              <p:custData r:id="rId2"/>
            </p:custDataLst>
          </p:nvPr>
        </p:nvPicPr>
        <p:blipFill>
          <a:blip r:embed="rId11">
            <a:extLst>
              <a:ext uri="{28A0092B-C50C-407E-A947-70E740481C1C}">
                <a14:useLocalDpi xmlns:a14="http://schemas.microsoft.com/office/drawing/2010/main" val="0"/>
              </a:ext>
            </a:extLst>
          </a:blip>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nl-NL" dirty="0" smtClean="0"/>
              <a:t>Hoofdtitel</a:t>
            </a:r>
            <a:endParaRPr lang="nl-NL"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a:t>
            </a:r>
            <a:endParaRPr lang="nl-NL"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nl-NL" dirty="0" smtClean="0">
                <a:effectLst/>
                <a:latin typeface="Arial" panose="020B0604020202020204" pitchFamily="34" charset="0"/>
              </a:rPr>
              <a:t>Client name (</a:t>
            </a:r>
            <a:r>
              <a:rPr lang="nl-NL" dirty="0" err="1" smtClean="0">
                <a:effectLst/>
                <a:latin typeface="Arial" panose="020B0604020202020204" pitchFamily="34" charset="0"/>
              </a:rPr>
              <a:t>optional</a:t>
            </a:r>
            <a:r>
              <a:rPr lang="nl-NL" dirty="0" smtClean="0">
                <a:effectLst/>
                <a:latin typeface="Arial" panose="020B0604020202020204" pitchFamily="34" charset="0"/>
              </a:rPr>
              <a:t>)</a:t>
            </a:r>
            <a:br>
              <a:rPr lang="nl-NL" dirty="0" smtClean="0">
                <a:effectLst/>
                <a:latin typeface="Arial" panose="020B0604020202020204" pitchFamily="34" charset="0"/>
              </a:rPr>
            </a:br>
            <a:r>
              <a:rPr lang="nl-NL" dirty="0" err="1" smtClean="0">
                <a:effectLst/>
                <a:latin typeface="Arial" panose="020B0604020202020204" pitchFamily="34" charset="0"/>
              </a:rPr>
              <a:t>Month</a:t>
            </a:r>
            <a:r>
              <a:rPr lang="nl-NL" dirty="0" smtClean="0">
                <a:effectLst/>
                <a:latin typeface="Arial" panose="020B0604020202020204" pitchFamily="34" charset="0"/>
              </a:rPr>
              <a:t> 00, 20XX</a:t>
            </a:r>
            <a:br>
              <a:rPr lang="nl-NL" dirty="0" smtClean="0">
                <a:effectLst/>
                <a:latin typeface="Arial" panose="020B0604020202020204" pitchFamily="34" charset="0"/>
              </a:rPr>
            </a:br>
            <a:r>
              <a:rPr lang="nl-NL" dirty="0" smtClean="0">
                <a:effectLst/>
                <a:latin typeface="Arial" panose="020B0604020202020204" pitchFamily="34" charset="0"/>
              </a:rPr>
              <a:t>Presenter1, Job </a:t>
            </a:r>
            <a:r>
              <a:rPr lang="nl-NL" dirty="0" err="1" smtClean="0">
                <a:effectLst/>
                <a:latin typeface="Arial" panose="020B0604020202020204" pitchFamily="34" charset="0"/>
              </a:rPr>
              <a:t>Title</a:t>
            </a:r>
            <a:r>
              <a:rPr lang="nl-NL" dirty="0" smtClean="0">
                <a:effectLst/>
                <a:latin typeface="Arial" panose="020B0604020202020204" pitchFamily="34" charset="0"/>
              </a:rPr>
              <a:t>, </a:t>
            </a:r>
            <a:r>
              <a:rPr lang="nl-NL" dirty="0" err="1" smtClean="0">
                <a:effectLst/>
                <a:latin typeface="Arial" panose="020B0604020202020204" pitchFamily="34" charset="0"/>
              </a:rPr>
              <a:t>location</a:t>
            </a:r>
            <a:r>
              <a:rPr lang="nl-NL" dirty="0" smtClean="0">
                <a:effectLst/>
                <a:latin typeface="Arial" panose="020B0604020202020204" pitchFamily="34" charset="0"/>
              </a:rPr>
              <a:t>  |  Presenter2, Job </a:t>
            </a:r>
            <a:r>
              <a:rPr lang="nl-NL" dirty="0" err="1" smtClean="0">
                <a:effectLst/>
                <a:latin typeface="Arial" panose="020B0604020202020204" pitchFamily="34" charset="0"/>
              </a:rPr>
              <a:t>Title</a:t>
            </a:r>
            <a:r>
              <a:rPr lang="nl-NL" dirty="0" smtClean="0">
                <a:effectLst/>
                <a:latin typeface="Arial" panose="020B0604020202020204" pitchFamily="34" charset="0"/>
              </a:rPr>
              <a:t>, </a:t>
            </a:r>
            <a:r>
              <a:rPr lang="nl-NL" dirty="0" err="1" smtClean="0">
                <a:effectLst/>
                <a:latin typeface="Arial" panose="020B0604020202020204" pitchFamily="34" charset="0"/>
              </a:rPr>
              <a:t>location</a:t>
            </a:r>
            <a:r>
              <a:rPr lang="nl-NL" dirty="0" smtClean="0">
                <a:effectLst/>
                <a:latin typeface="Arial" panose="020B0604020202020204" pitchFamily="34" charset="0"/>
              </a:rPr>
              <a:t/>
            </a:r>
            <a:br>
              <a:rPr lang="nl-NL" dirty="0" smtClean="0">
                <a:effectLst/>
                <a:latin typeface="Arial" panose="020B0604020202020204" pitchFamily="34" charset="0"/>
              </a:rPr>
            </a:br>
            <a:r>
              <a:rPr lang="nl-NL" dirty="0" smtClean="0">
                <a:effectLst/>
                <a:latin typeface="Arial" panose="020B0604020202020204" pitchFamily="34" charset="0"/>
              </a:rPr>
              <a:t/>
            </a:r>
            <a:br>
              <a:rPr lang="nl-NL" dirty="0" smtClean="0">
                <a:effectLst/>
                <a:latin typeface="Arial" panose="020B0604020202020204" pitchFamily="34" charset="0"/>
              </a:rPr>
            </a:br>
            <a:r>
              <a:rPr lang="nl-NL" dirty="0" err="1" smtClean="0">
                <a:effectLst/>
                <a:latin typeface="Arial" panose="020B0604020202020204" pitchFamily="34" charset="0"/>
              </a:rPr>
              <a:t>Tagline</a:t>
            </a:r>
            <a:r>
              <a:rPr lang="nl-NL" dirty="0" smtClean="0">
                <a:effectLst/>
                <a:latin typeface="Arial" panose="020B0604020202020204" pitchFamily="34" charset="0"/>
              </a:rPr>
              <a:t> (</a:t>
            </a:r>
            <a:r>
              <a:rPr lang="nl-NL" dirty="0" err="1" smtClean="0">
                <a:effectLst/>
                <a:latin typeface="Arial" panose="020B0604020202020204" pitchFamily="34" charset="0"/>
              </a:rPr>
              <a:t>optional</a:t>
            </a:r>
            <a:r>
              <a:rPr lang="nl-NL" dirty="0" smtClean="0">
                <a:effectLst/>
                <a:latin typeface="Arial" panose="020B0604020202020204" pitchFamily="34" charset="0"/>
              </a:rPr>
              <a:t>)</a:t>
            </a:r>
            <a:endParaRPr lang="nl-NL"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1785745" cy="153888"/>
          </a:xfrm>
          <a:prstGeom prst="rect">
            <a:avLst/>
          </a:prstGeom>
        </p:spPr>
        <p:txBody>
          <a:bodyPr wrap="none" lIns="0" tIns="0" rIns="0" bIns="0">
            <a:spAutoFit/>
          </a:bodyPr>
          <a:lstStyle/>
          <a:p>
            <a:r>
              <a:rPr lang="nl-NL" sz="1000" dirty="0" smtClean="0">
                <a:solidFill>
                  <a:schemeClr val="lt1"/>
                </a:solidFill>
                <a:effectLst/>
                <a:latin typeface="Arial" panose="020B0604020202020204" pitchFamily="34" charset="0"/>
              </a:rPr>
              <a:t>A business of Marsh </a:t>
            </a:r>
            <a:r>
              <a:rPr lang="nl-NL" sz="1000" dirty="0" err="1" smtClean="0">
                <a:solidFill>
                  <a:schemeClr val="lt1"/>
                </a:solidFill>
                <a:effectLst/>
                <a:latin typeface="Arial" panose="020B0604020202020204" pitchFamily="34" charset="0"/>
              </a:rPr>
              <a:t>McLennan</a:t>
            </a:r>
            <a:endParaRPr lang="nl-NL"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nl-NL" dirty="0">
              <a:solidFill>
                <a:schemeClr val="lt1"/>
              </a:solidFill>
            </a:endParaRPr>
          </a:p>
        </p:txBody>
      </p:sp>
      <p:sp>
        <p:nvSpPr>
          <p:cNvPr id="4" name="Tagline"/>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r>
              <a:rPr lang="nl-NL" sz="1600" dirty="0" err="1" smtClean="0">
                <a:solidFill>
                  <a:schemeClr val="lt1"/>
                </a:solidFill>
              </a:rPr>
              <a:t>welcome</a:t>
            </a:r>
            <a:r>
              <a:rPr lang="nl-NL" sz="1600" dirty="0" smtClean="0">
                <a:solidFill>
                  <a:schemeClr val="lt1"/>
                </a:solidFill>
              </a:rPr>
              <a:t> </a:t>
            </a:r>
            <a:r>
              <a:rPr lang="nl-NL" sz="1600" dirty="0" err="1" smtClean="0">
                <a:solidFill>
                  <a:schemeClr val="lt1"/>
                </a:solidFill>
              </a:rPr>
              <a:t>to</a:t>
            </a:r>
            <a:r>
              <a:rPr lang="nl-NL" sz="1600" dirty="0" smtClean="0">
                <a:solidFill>
                  <a:schemeClr val="lt1"/>
                </a:solidFill>
              </a:rPr>
              <a:t> </a:t>
            </a:r>
            <a:r>
              <a:rPr lang="nl-NL" sz="1600" dirty="0" err="1" smtClean="0">
                <a:solidFill>
                  <a:schemeClr val="lt1"/>
                </a:solidFill>
              </a:rPr>
              <a:t>brighter</a:t>
            </a:r>
            <a:endParaRPr lang="nl-NL" sz="1600" dirty="0">
              <a:solidFill>
                <a:schemeClr val="lt1"/>
              </a:solidFill>
            </a:endParaRPr>
          </a:p>
        </p:txBody>
      </p:sp>
      <p:pic>
        <p:nvPicPr>
          <p:cNvPr id="7" name="CoverMainLogo_WHIT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pic>
        <p:nvPicPr>
          <p:cNvPr id="10" name="CoverMainLogo_COLOUR" hidden="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nl-NL" dirty="0" smtClean="0"/>
              <a:t>Klik om optionele disclaimer toe te voegen</a:t>
            </a:r>
            <a:endParaRPr lang="nl-NL"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nl-NL" sz="800" dirty="0" smtClean="0">
                <a:solidFill>
                  <a:schemeClr val="lt1"/>
                </a:solidFill>
              </a:rPr>
              <a:t>Copyright © 2022 Mercer (Nederland) B.V. Alle rechten voorbehouden.</a:t>
            </a:r>
            <a:endParaRPr lang="nl-NL"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nl-NL" sz="800" dirty="0" smtClean="0">
                <a:solidFill>
                  <a:schemeClr val="lt1"/>
                </a:solidFill>
              </a:rPr>
              <a:t>{</a:t>
            </a:r>
            <a:r>
              <a:rPr lang="nl-NL" sz="800" dirty="0" err="1" smtClean="0">
                <a:solidFill>
                  <a:schemeClr val="lt1"/>
                </a:solidFill>
              </a:rPr>
              <a:t>FileRef</a:t>
            </a:r>
            <a:r>
              <a:rPr lang="nl-NL" sz="800" dirty="0" smtClean="0">
                <a:solidFill>
                  <a:schemeClr val="lt1"/>
                </a:solidFill>
              </a:rPr>
              <a:t>}</a:t>
            </a:r>
            <a:endParaRPr lang="nl-NL"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dirty="0" smtClean="0">
                <a:solidFill>
                  <a:schemeClr val="lt1"/>
                </a:solidFill>
                <a:effectLst/>
                <a:latin typeface="+mn-lt"/>
                <a:ea typeface="+mn-ea"/>
                <a:cs typeface="+mn-cs"/>
              </a:rPr>
              <a:t>A business of Marsh </a:t>
            </a:r>
            <a:r>
              <a:rPr lang="nl-NL" sz="1400" kern="1200" dirty="0" err="1" smtClean="0">
                <a:solidFill>
                  <a:schemeClr val="lt1"/>
                </a:solidFill>
                <a:effectLst/>
                <a:latin typeface="+mn-lt"/>
                <a:ea typeface="+mn-ea"/>
                <a:cs typeface="+mn-cs"/>
              </a:rPr>
              <a:t>McLennan</a:t>
            </a:r>
            <a:endParaRPr lang="nl-NL" sz="1400" kern="1200" dirty="0">
              <a:solidFill>
                <a:schemeClr val="lt1"/>
              </a:solidFill>
              <a:effectLst/>
              <a:latin typeface="+mn-lt"/>
              <a:ea typeface="+mn-ea"/>
              <a:cs typeface="+mn-cs"/>
            </a:endParaRP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1783084" cy="280417"/>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smtClean="0"/>
              <a:t>Click to edit Master title style</a:t>
            </a:r>
            <a:endParaRPr lang="en-US" dirty="0"/>
          </a:p>
        </p:txBody>
      </p:sp>
      <p:sp>
        <p:nvSpPr>
          <p:cNvPr id="3" name="Content Placeholder 2"/>
          <p:cNvSpPr>
            <a:spLocks noGrp="1"/>
          </p:cNvSpPr>
          <p:nvPr>
            <p:ph idx="1"/>
          </p:nvPr>
        </p:nvSpPr>
        <p:spPr>
          <a:xfrm>
            <a:off x="524041" y="1308101"/>
            <a:ext cx="11153996" cy="4765675"/>
          </a:xfrm>
        </p:spPr>
        <p:txBody>
          <a:bodyPr wrap="square"/>
          <a:lstStyle>
            <a:lvl1pPr>
              <a:spcBef>
                <a:spcPts val="1400"/>
              </a:spcBef>
              <a:defRPr/>
            </a:lvl1pPr>
            <a:lvl2pPr>
              <a:spcBef>
                <a:spcPts val="500"/>
              </a:spcBef>
              <a:defRPr/>
            </a:lvl2pPr>
            <a:lvl3pPr>
              <a:spcBef>
                <a:spcPts val="500"/>
              </a:spcBef>
              <a:defRPr/>
            </a:lvl3pPr>
            <a:lvl4pPr>
              <a:spcBef>
                <a:spcPts val="500"/>
              </a:spcBef>
              <a:defRPr/>
            </a:lvl4pPr>
            <a:lvl5pPr>
              <a:spcBef>
                <a:spcPts val="5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499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nl-NL" dirty="0" smtClean="0"/>
              <a:t>Klik om titel toe te voegen</a:t>
            </a:r>
            <a:endParaRPr lang="nl-NL" dirty="0"/>
          </a:p>
        </p:txBody>
      </p:sp>
      <p:sp>
        <p:nvSpPr>
          <p:cNvPr id="3" name="Content Placeholder 2"/>
          <p:cNvSpPr>
            <a:spLocks noGrp="1"/>
          </p:cNvSpPr>
          <p:nvPr>
            <p:ph idx="1" hasCustomPrompt="1"/>
            <p:custDataLst>
              <p:custData r:id="rId2"/>
            </p:custDataLst>
          </p:nvPr>
        </p:nvSpPr>
        <p:spPr/>
        <p:txBody>
          <a:bodyPr/>
          <a:lstStyle/>
          <a:p>
            <a:pPr lvl="0"/>
            <a:r>
              <a:rPr lang="nl-NL" dirty="0" smtClean="0"/>
              <a:t>Klik om tekst toe te voegen</a:t>
            </a:r>
            <a:endParaRPr lang="nl-NL" dirty="0"/>
          </a:p>
        </p:txBody>
      </p:sp>
      <p:sp>
        <p:nvSpPr>
          <p:cNvPr id="4" name="Slide Number Placeholder 3"/>
          <p:cNvSpPr>
            <a:spLocks noGrp="1"/>
          </p:cNvSpPr>
          <p:nvPr>
            <p:ph type="sldNum" sz="quarter" idx="10"/>
          </p:nvPr>
        </p:nvSpPr>
        <p:spPr/>
        <p:txBody>
          <a:bodyPr/>
          <a:lstStyle/>
          <a:p>
            <a:pPr algn="r"/>
            <a:fld id="{DF66040D-6F20-4F4B-8995-856BEECD84BE}" type="slidenum">
              <a:rPr lang="nl-NL" smtClean="0"/>
              <a:pPr algn="r"/>
              <a:t>‹nr.›</a:t>
            </a:fld>
            <a:endParaRPr lang="nl-NL"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dk1"/>
                </a:solidFill>
              </a:defRPr>
            </a:lvl1pPr>
          </a:lstStyle>
          <a:p>
            <a:pPr lvl="0"/>
            <a:r>
              <a:rPr lang="nl-NL" dirty="0" smtClean="0"/>
              <a:t>Klik om ondertitel toe te voegen</a:t>
            </a:r>
            <a:endParaRPr lang="nl-NL" dirty="0"/>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nl-NL" dirty="0" smtClean="0"/>
              <a:t>Klik om titel toe te voegen</a:t>
            </a:r>
            <a:endParaRPr lang="nl-NL" dirty="0"/>
          </a:p>
        </p:txBody>
      </p:sp>
      <p:sp>
        <p:nvSpPr>
          <p:cNvPr id="3" name="Slide Number Placeholder 2"/>
          <p:cNvSpPr>
            <a:spLocks noGrp="1"/>
          </p:cNvSpPr>
          <p:nvPr>
            <p:ph type="sldNum" sz="quarter" idx="10"/>
          </p:nvPr>
        </p:nvSpPr>
        <p:spPr/>
        <p:txBody>
          <a:bodyPr/>
          <a:lstStyle/>
          <a:p>
            <a:pPr algn="r"/>
            <a:fld id="{DF66040D-6F20-4F4B-8995-856BEECD84BE}" type="slidenum">
              <a:rPr lang="nl-NL" smtClean="0"/>
              <a:pPr algn="r"/>
              <a:t>‹nr.›</a:t>
            </a:fld>
            <a:endParaRPr lang="nl-NL"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dk1"/>
                </a:solidFill>
              </a:defRPr>
            </a:lvl1pPr>
          </a:lstStyle>
          <a:p>
            <a:pPr lvl="0"/>
            <a:r>
              <a:rPr lang="nl-NL" dirty="0" smtClean="0"/>
              <a:t>Klik om ondertitel toe te voegen</a:t>
            </a:r>
            <a:endParaRPr lang="nl-NL"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nl-NL" dirty="0" smtClean="0"/>
              <a:t>Klik om titel toe te voegen</a:t>
            </a:r>
            <a:endParaRPr lang="nl-NL"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nl-NL" dirty="0" smtClean="0"/>
              <a:t>Klik om tekst toe te voegen</a:t>
            </a:r>
            <a:endParaRPr lang="nl-NL"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nl-NL" dirty="0" smtClean="0"/>
              <a:t>Klik om tekst toe te voegen</a:t>
            </a:r>
            <a:endParaRPr lang="nl-NL" dirty="0"/>
          </a:p>
        </p:txBody>
      </p:sp>
      <p:sp>
        <p:nvSpPr>
          <p:cNvPr id="5" name="Slide Number Placeholder 4"/>
          <p:cNvSpPr>
            <a:spLocks noGrp="1"/>
          </p:cNvSpPr>
          <p:nvPr>
            <p:ph type="sldNum" sz="quarter" idx="10"/>
          </p:nvPr>
        </p:nvSpPr>
        <p:spPr/>
        <p:txBody>
          <a:bodyPr/>
          <a:lstStyle/>
          <a:p>
            <a:pPr algn="r"/>
            <a:fld id="{DF66040D-6F20-4F4B-8995-856BEECD84BE}" type="slidenum">
              <a:rPr lang="nl-NL" smtClean="0"/>
              <a:pPr algn="r"/>
              <a:t>‹nr.›</a:t>
            </a:fld>
            <a:endParaRPr lang="nl-NL"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dk1"/>
                </a:solidFill>
              </a:defRPr>
            </a:lvl1pPr>
          </a:lstStyle>
          <a:p>
            <a:pPr lvl="0"/>
            <a:r>
              <a:rPr lang="nl-NL" dirty="0" smtClean="0"/>
              <a:t>Klik om ondertitel toe te voegen</a:t>
            </a:r>
            <a:endParaRPr lang="nl-NL"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2 inhoudselementen en inhoud">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nl-NL" dirty="0" smtClean="0"/>
              <a:t>Klik om titel toe te voegen</a:t>
            </a:r>
            <a:endParaRPr lang="nl-NL"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nl-NL" dirty="0" smtClean="0"/>
              <a:t>Klik om tekst toe te voegen</a:t>
            </a:r>
            <a:endParaRPr lang="nl-NL"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nl-NL" dirty="0" smtClean="0"/>
              <a:t>Klik om tekst toe te voegen</a:t>
            </a:r>
            <a:endParaRPr lang="nl-NL"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nl-NL" dirty="0" smtClean="0"/>
              <a:t>Klik om tekst toe te voegen</a:t>
            </a:r>
            <a:endParaRPr lang="nl-NL" dirty="0"/>
          </a:p>
        </p:txBody>
      </p:sp>
      <p:sp>
        <p:nvSpPr>
          <p:cNvPr id="6" name="Slide Number Placeholder 5"/>
          <p:cNvSpPr>
            <a:spLocks noGrp="1"/>
          </p:cNvSpPr>
          <p:nvPr>
            <p:ph type="sldNum" sz="quarter" idx="10"/>
          </p:nvPr>
        </p:nvSpPr>
        <p:spPr/>
        <p:txBody>
          <a:bodyPr/>
          <a:lstStyle/>
          <a:p>
            <a:pPr algn="r"/>
            <a:fld id="{DF66040D-6F20-4F4B-8995-856BEECD84BE}" type="slidenum">
              <a:rPr lang="nl-NL" smtClean="0"/>
              <a:pPr algn="r"/>
              <a:t>‹nr.›</a:t>
            </a:fld>
            <a:endParaRPr lang="nl-NL"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dk1"/>
                </a:solidFill>
              </a:defRPr>
            </a:lvl1pPr>
          </a:lstStyle>
          <a:p>
            <a:pPr lvl="0"/>
            <a:r>
              <a:rPr lang="nl-NL" dirty="0" smtClean="0"/>
              <a:t>Klik om ondertitel toe te voegen</a:t>
            </a:r>
            <a:endParaRPr lang="nl-NL"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vier objecten">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nl-NL" dirty="0" smtClean="0"/>
              <a:t>Klik om titel toe te voegen</a:t>
            </a:r>
            <a:endParaRPr lang="nl-NL"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nl-NL" dirty="0" smtClean="0"/>
              <a:t>Klik om tekst toe te voegen</a:t>
            </a:r>
            <a:endParaRPr lang="nl-NL"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nl-NL" dirty="0" smtClean="0"/>
              <a:t>Klik om tekst toe te voegen</a:t>
            </a:r>
            <a:endParaRPr lang="nl-NL"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nl-NL" dirty="0" smtClean="0"/>
              <a:t>Klik om tekst toe te voegen</a:t>
            </a:r>
            <a:endParaRPr lang="nl-NL"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nl-NL" dirty="0" smtClean="0"/>
              <a:t>Klik om tekst toe te voegen</a:t>
            </a:r>
            <a:endParaRPr lang="nl-NL" dirty="0"/>
          </a:p>
        </p:txBody>
      </p:sp>
      <p:sp>
        <p:nvSpPr>
          <p:cNvPr id="7" name="Slide Number Placeholder 6"/>
          <p:cNvSpPr>
            <a:spLocks noGrp="1"/>
          </p:cNvSpPr>
          <p:nvPr>
            <p:ph type="sldNum" sz="quarter" idx="10"/>
          </p:nvPr>
        </p:nvSpPr>
        <p:spPr/>
        <p:txBody>
          <a:bodyPr/>
          <a:lstStyle/>
          <a:p>
            <a:pPr algn="r"/>
            <a:fld id="{DF66040D-6F20-4F4B-8995-856BEECD84BE}" type="slidenum">
              <a:rPr lang="nl-NL" smtClean="0"/>
              <a:pPr algn="r"/>
              <a:t>‹nr.›</a:t>
            </a:fld>
            <a:endParaRPr lang="nl-NL"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dk1"/>
                </a:solidFill>
              </a:defRPr>
            </a:lvl1pPr>
          </a:lstStyle>
          <a:p>
            <a:pPr lvl="0"/>
            <a:r>
              <a:rPr lang="nl-NL" dirty="0" smtClean="0"/>
              <a:t>Klik om ondertitel toe te voegen</a:t>
            </a:r>
            <a:endParaRPr lang="nl-NL"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nl-NL" dirty="0" smtClean="0"/>
              <a:t>Klik om onderwerp toe te voegen</a:t>
            </a:r>
            <a:endParaRPr lang="nl-NL"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nl-NL" dirty="0" smtClean="0"/>
              <a:t>Agenda</a:t>
            </a:r>
            <a:endParaRPr lang="nl-NL"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nl-NL" dirty="0" smtClean="0"/>
              <a:t>Klik om titel toe te voegen</a:t>
            </a:r>
            <a:endParaRPr lang="nl-NL"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4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customXml" Target="../../customXml/item36.xml"/><Relationship Id="rId2" Type="http://schemas.openxmlformats.org/officeDocument/2006/relationships/slideLayout" Target="../slideLayouts/slideLayout2.xml"/><Relationship Id="rId16" Type="http://schemas.openxmlformats.org/officeDocument/2006/relationships/customXml" Target="../../customXml/item2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46.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4"/>
            </p:custDataLst>
          </p:nvPr>
        </p:nvSpPr>
        <p:spPr>
          <a:xfrm>
            <a:off x="485776" y="355601"/>
            <a:ext cx="11223623" cy="495299"/>
          </a:xfrm>
          <a:prstGeom prst="rect">
            <a:avLst/>
          </a:prstGeom>
        </p:spPr>
        <p:txBody>
          <a:bodyPr vert="horz" lIns="0" tIns="0" rIns="0" bIns="0" rtlCol="0" anchor="t">
            <a:noAutofit/>
          </a:bodyPr>
          <a:lstStyle/>
          <a:p>
            <a:r>
              <a:rPr lang="nl-NL" smtClean="0"/>
              <a:t>Klik om titel toe te voegen</a:t>
            </a:r>
            <a:endParaRPr lang="en-GB" dirty="0"/>
          </a:p>
        </p:txBody>
      </p:sp>
      <p:sp>
        <p:nvSpPr>
          <p:cNvPr id="3" name="Text Placeholder 2"/>
          <p:cNvSpPr>
            <a:spLocks noGrp="1"/>
          </p:cNvSpPr>
          <p:nvPr>
            <p:ph type="body" idx="1"/>
            <p:custDataLst>
              <p:custData r:id="rId15"/>
            </p:custDataLst>
          </p:nvPr>
        </p:nvSpPr>
        <p:spPr>
          <a:xfrm>
            <a:off x="485776" y="1609725"/>
            <a:ext cx="11223624" cy="4514302"/>
          </a:xfrm>
          <a:prstGeom prst="rect">
            <a:avLst/>
          </a:prstGeom>
        </p:spPr>
        <p:txBody>
          <a:bodyPr vert="horz" lIns="0" tIns="0" rIns="0" bIns="0" rtlCol="0" anchor="t">
            <a:noAutofit/>
          </a:bodyPr>
          <a:lstStyle/>
          <a:p>
            <a:pPr lvl="0"/>
            <a:r>
              <a:rPr lang="nl-NL" smtClean="0"/>
              <a:t>Klik om tekst toe te voegen</a:t>
            </a:r>
            <a:endParaRPr lang="en-GB" dirty="0"/>
          </a:p>
        </p:txBody>
      </p:sp>
      <p:sp>
        <p:nvSpPr>
          <p:cNvPr id="4" name="Slide Number Placeholder 3"/>
          <p:cNvSpPr>
            <a:spLocks noGrp="1"/>
          </p:cNvSpPr>
          <p:nvPr>
            <p:ph type="sldNum" sz="quarter" idx="4"/>
            <p:custDataLst>
              <p:custData r:id="rId16"/>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‹nr.›</a:t>
            </a:fld>
            <a:endParaRPr lang="en-GB" dirty="0"/>
          </a:p>
        </p:txBody>
      </p:sp>
      <p:sp>
        <p:nvSpPr>
          <p:cNvPr id="5" name="Footer Placeholder 4"/>
          <p:cNvSpPr>
            <a:spLocks noGrp="1"/>
          </p:cNvSpPr>
          <p:nvPr>
            <p:ph type="ftr" sz="quarter" idx="3"/>
            <p:custDataLst>
              <p:custData r:id="rId17"/>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invGray">
          <a:xfrm>
            <a:off x="486029" y="6515989"/>
            <a:ext cx="728473" cy="115824"/>
          </a:xfrm>
          <a:prstGeom prst="rect">
            <a:avLst/>
          </a:prstGeom>
        </p:spPr>
      </p:pic>
      <p:pic>
        <p:nvPicPr>
          <p:cNvPr id="7" name="ContentLogo_COLOU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bwMode="invGray">
          <a:xfrm>
            <a:off x="486029" y="6515989"/>
            <a:ext cx="728473" cy="115824"/>
          </a:xfrm>
          <a:prstGeom prst="rect">
            <a:avLst/>
          </a:prstGeom>
        </p:spPr>
      </p:pic>
    </p:spTree>
    <p:custDataLst>
      <p:custData r:id="rId13"/>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Lst>
  <p:hf hdr="0" dt="0"/>
  <p:txStyles>
    <p:titleStyle>
      <a:lvl1pPr algn="l" defTabSz="457200" rtl="0" eaLnBrk="1" latinLnBrk="0" hangingPunct="1">
        <a:lnSpc>
          <a:spcPct val="80000"/>
        </a:lnSpc>
        <a:spcBef>
          <a:spcPct val="0"/>
        </a:spcBef>
        <a:buNone/>
        <a:defRPr sz="3000" b="1" kern="1200">
          <a:solidFill>
            <a:schemeClr val="dk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15.xml"/><Relationship Id="rId2" Type="http://schemas.openxmlformats.org/officeDocument/2006/relationships/customXml" Target="../../customXml/item20.xml"/><Relationship Id="rId1" Type="http://schemas.openxmlformats.org/officeDocument/2006/relationships/customXml" Target="../../customXml/item3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nl-NL" dirty="0" smtClean="0"/>
              <a:t>Evenwichtige belangenafweging</a:t>
            </a:r>
            <a:br>
              <a:rPr lang="nl-NL" dirty="0" smtClean="0"/>
            </a:br>
            <a:r>
              <a:rPr lang="nl-NL" sz="3600" dirty="0" smtClean="0"/>
              <a:t>meer dan rekenen</a:t>
            </a:r>
            <a:r>
              <a:rPr lang="nl-NL" dirty="0"/>
              <a:t/>
            </a:r>
            <a:br>
              <a:rPr lang="nl-NL" dirty="0"/>
            </a:br>
            <a:r>
              <a:rPr lang="nl-NL" dirty="0" smtClean="0"/>
              <a:t/>
            </a:r>
            <a:br>
              <a:rPr lang="nl-NL" dirty="0" smtClean="0"/>
            </a:br>
            <a:r>
              <a:rPr lang="nl-NL" sz="3200" dirty="0" smtClean="0"/>
              <a:t>VSAE Actuariaatcongres</a:t>
            </a:r>
            <a:endParaRPr lang="nl-NL" sz="3200" dirty="0"/>
          </a:p>
        </p:txBody>
      </p:sp>
      <p:sp>
        <p:nvSpPr>
          <p:cNvPr id="4" name="PresenterDetails"/>
          <p:cNvSpPr>
            <a:spLocks noGrp="1"/>
          </p:cNvSpPr>
          <p:nvPr>
            <p:ph type="body" sz="half" idx="2"/>
            <p:custDataLst>
              <p:custData r:id="rId2"/>
            </p:custDataLst>
          </p:nvPr>
        </p:nvSpPr>
        <p:spPr/>
        <p:txBody>
          <a:bodyPr/>
          <a:lstStyle/>
          <a:p>
            <a:endParaRPr lang="nl-NL" dirty="0" smtClean="0"/>
          </a:p>
          <a:p>
            <a:r>
              <a:rPr lang="nl-NL" dirty="0" smtClean="0"/>
              <a:t>1 maart 2023</a:t>
            </a:r>
          </a:p>
          <a:p>
            <a:r>
              <a:rPr lang="nl-NL" dirty="0" smtClean="0"/>
              <a:t>Casper Hultzer,   Marc Heemskerk</a:t>
            </a:r>
            <a:endParaRPr lang="nl-NL" dirty="0"/>
          </a:p>
        </p:txBody>
      </p:sp>
      <p:sp>
        <p:nvSpPr>
          <p:cNvPr id="5" name="ClientLogo" hidden="1"/>
          <p:cNvSpPr/>
          <p:nvPr>
            <p:custDataLst>
              <p:custData r:id="rId3"/>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00" dirty="0" smtClean="0">
                <a:solidFill>
                  <a:schemeClr val="bg1"/>
                </a:solidFill>
              </a:rPr>
              <a:t>Tijdelijke aanduiding voor optioneel klantlogo</a:t>
            </a:r>
          </a:p>
        </p:txBody>
      </p:sp>
    </p:spTree>
    <p:extLst>
      <p:ext uri="{BB962C8B-B14F-4D97-AF65-F5344CB8AC3E}">
        <p14:creationId xmlns:p14="http://schemas.microsoft.com/office/powerpoint/2010/main" val="164481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259" y="1412875"/>
            <a:ext cx="8785225" cy="4765675"/>
          </a:xfrm>
        </p:spPr>
        <p:txBody>
          <a:bodyPr/>
          <a:lstStyle/>
          <a:p>
            <a:r>
              <a:rPr lang="nl-NL" i="1" dirty="0"/>
              <a:t>Beslissingen door </a:t>
            </a:r>
            <a:r>
              <a:rPr lang="nl-NL" i="1" dirty="0" smtClean="0"/>
              <a:t>bestuur en sociale partners:</a:t>
            </a:r>
            <a:endParaRPr lang="nl-NL" i="1" dirty="0"/>
          </a:p>
          <a:p>
            <a:pPr lvl="1"/>
            <a:r>
              <a:rPr lang="nl-NL" dirty="0"/>
              <a:t>Hoogte premie</a:t>
            </a:r>
          </a:p>
          <a:p>
            <a:pPr lvl="1"/>
            <a:r>
              <a:rPr lang="nl-NL" dirty="0"/>
              <a:t>Hoogte korting en indexatie (onder randvoorwaarden wetgever)</a:t>
            </a:r>
          </a:p>
          <a:p>
            <a:pPr lvl="1"/>
            <a:r>
              <a:rPr lang="nl-NL" dirty="0"/>
              <a:t>Risico in beleggingsbeleid</a:t>
            </a:r>
          </a:p>
          <a:p>
            <a:pPr lvl="1"/>
            <a:r>
              <a:rPr lang="nl-NL" dirty="0"/>
              <a:t>Overgang nieuw pensioencontract (o.a. </a:t>
            </a:r>
            <a:r>
              <a:rPr lang="nl-NL" dirty="0" smtClean="0"/>
              <a:t>invaren, afschaffing doorsneesystematiek)</a:t>
            </a:r>
            <a:br>
              <a:rPr lang="nl-NL" dirty="0" smtClean="0"/>
            </a:br>
            <a:endParaRPr lang="nl-NL" dirty="0"/>
          </a:p>
          <a:p>
            <a:r>
              <a:rPr lang="nl-NL" i="1" dirty="0" smtClean="0"/>
              <a:t>Beslissingen </a:t>
            </a:r>
            <a:r>
              <a:rPr lang="nl-NL" i="1" dirty="0"/>
              <a:t>door wetgever:</a:t>
            </a:r>
          </a:p>
          <a:p>
            <a:pPr lvl="1"/>
            <a:r>
              <a:rPr lang="nl-NL" dirty="0" smtClean="0"/>
              <a:t>Minimale hoogte premie</a:t>
            </a:r>
          </a:p>
          <a:p>
            <a:pPr lvl="1"/>
            <a:r>
              <a:rPr lang="nl-NL" dirty="0" smtClean="0"/>
              <a:t>Maximale hoogte indexatie</a:t>
            </a:r>
          </a:p>
          <a:p>
            <a:pPr lvl="1"/>
            <a:r>
              <a:rPr lang="nl-NL" dirty="0" smtClean="0"/>
              <a:t>Hoogte </a:t>
            </a:r>
            <a:r>
              <a:rPr lang="nl-NL" dirty="0"/>
              <a:t>rekenrente</a:t>
            </a:r>
          </a:p>
          <a:p>
            <a:pPr lvl="1"/>
            <a:r>
              <a:rPr lang="nl-NL" dirty="0"/>
              <a:t>Minimale hoogte buffers</a:t>
            </a:r>
          </a:p>
          <a:p>
            <a:pPr lvl="1"/>
            <a:r>
              <a:rPr lang="nl-NL" dirty="0"/>
              <a:t>Regels korting</a:t>
            </a:r>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a:solidFill>
                  <a:schemeClr val="accent1"/>
                </a:solidFill>
                <a:latin typeface="Arial"/>
              </a:rPr>
              <a:t>E</a:t>
            </a:r>
            <a:r>
              <a:rPr lang="nl-NL" dirty="0" smtClean="0">
                <a:solidFill>
                  <a:schemeClr val="accent1"/>
                </a:solidFill>
                <a:latin typeface="Arial"/>
              </a:rPr>
              <a:t>venwichtigheid</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084" y="3288587"/>
            <a:ext cx="2438400" cy="2438400"/>
          </a:xfrm>
          <a:prstGeom prst="rect">
            <a:avLst/>
          </a:prstGeom>
        </p:spPr>
      </p:pic>
    </p:spTree>
    <p:extLst>
      <p:ext uri="{BB962C8B-B14F-4D97-AF65-F5344CB8AC3E}">
        <p14:creationId xmlns:p14="http://schemas.microsoft.com/office/powerpoint/2010/main" val="167240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236182"/>
            <a:ext cx="9930433" cy="5072153"/>
          </a:xfrm>
        </p:spPr>
        <p:txBody>
          <a:bodyPr/>
          <a:lstStyle/>
          <a:p>
            <a:pPr>
              <a:spcBef>
                <a:spcPts val="0"/>
              </a:spcBef>
              <a:spcAft>
                <a:spcPts val="0"/>
              </a:spcAft>
              <a:tabLst>
                <a:tab pos="719138" algn="l"/>
                <a:tab pos="4305300" algn="l"/>
              </a:tabLst>
            </a:pPr>
            <a:r>
              <a:rPr lang="nl-NL" dirty="0" smtClean="0"/>
              <a:t>Definities:</a:t>
            </a:r>
          </a:p>
          <a:p>
            <a:pPr marL="0" indent="0">
              <a:spcBef>
                <a:spcPts val="0"/>
              </a:spcBef>
              <a:spcAft>
                <a:spcPts val="0"/>
              </a:spcAft>
              <a:buNone/>
              <a:tabLst>
                <a:tab pos="719138" algn="l"/>
                <a:tab pos="4305300" algn="l"/>
              </a:tabLst>
            </a:pPr>
            <a:r>
              <a:rPr lang="nl-NL" dirty="0"/>
              <a:t>	</a:t>
            </a:r>
            <a:r>
              <a:rPr lang="nl-NL" dirty="0" smtClean="0"/>
              <a:t>Afgewogen 	Kalm</a:t>
            </a:r>
          </a:p>
          <a:p>
            <a:pPr marL="0" indent="0">
              <a:spcBef>
                <a:spcPts val="0"/>
              </a:spcBef>
              <a:spcAft>
                <a:spcPts val="0"/>
              </a:spcAft>
              <a:buNone/>
              <a:tabLst>
                <a:tab pos="719138" algn="l"/>
                <a:tab pos="4305300" algn="l"/>
              </a:tabLst>
            </a:pPr>
            <a:r>
              <a:rPr lang="nl-NL" dirty="0" smtClean="0"/>
              <a:t>	Bezadigd 	Onverstoorbaar			</a:t>
            </a:r>
          </a:p>
          <a:p>
            <a:pPr marL="0" indent="0">
              <a:spcBef>
                <a:spcPts val="0"/>
              </a:spcBef>
              <a:spcAft>
                <a:spcPts val="0"/>
              </a:spcAft>
              <a:buNone/>
              <a:tabLst>
                <a:tab pos="719138" algn="l"/>
                <a:tab pos="4305300" algn="l"/>
              </a:tabLst>
            </a:pPr>
            <a:r>
              <a:rPr lang="nl-NL" dirty="0" smtClean="0"/>
              <a:t>	Gelijk 	Regelmatig</a:t>
            </a:r>
          </a:p>
          <a:p>
            <a:pPr marL="0" indent="0">
              <a:spcBef>
                <a:spcPts val="0"/>
              </a:spcBef>
              <a:spcAft>
                <a:spcPts val="0"/>
              </a:spcAft>
              <a:buNone/>
              <a:tabLst>
                <a:tab pos="719138" algn="l"/>
                <a:tab pos="4305300" algn="l"/>
              </a:tabLst>
            </a:pPr>
            <a:r>
              <a:rPr lang="nl-NL" dirty="0" smtClean="0"/>
              <a:t>	Gelijkmatig 	Rustig</a:t>
            </a:r>
          </a:p>
          <a:p>
            <a:pPr marL="0" indent="0">
              <a:spcBef>
                <a:spcPts val="0"/>
              </a:spcBef>
              <a:spcAft>
                <a:spcPts val="0"/>
              </a:spcAft>
              <a:buNone/>
              <a:tabLst>
                <a:tab pos="719138" algn="l"/>
                <a:tab pos="4305300" algn="l"/>
              </a:tabLst>
            </a:pPr>
            <a:r>
              <a:rPr lang="nl-NL" dirty="0" smtClean="0"/>
              <a:t>	Geposeerd 	Stabiel</a:t>
            </a:r>
          </a:p>
          <a:p>
            <a:pPr marL="0" indent="0">
              <a:spcBef>
                <a:spcPts val="0"/>
              </a:spcBef>
              <a:spcAft>
                <a:spcPts val="0"/>
              </a:spcAft>
              <a:buNone/>
              <a:tabLst>
                <a:tab pos="719138" algn="l"/>
                <a:tab pos="4305300" algn="l"/>
              </a:tabLst>
            </a:pPr>
            <a:r>
              <a:rPr lang="nl-NL" dirty="0" smtClean="0"/>
              <a:t>	In </a:t>
            </a:r>
            <a:r>
              <a:rPr lang="nl-NL" dirty="0"/>
              <a:t>evenwicht </a:t>
            </a:r>
            <a:r>
              <a:rPr lang="nl-NL" dirty="0" smtClean="0"/>
              <a:t>	Uitgebalanceerd </a:t>
            </a:r>
            <a:endParaRPr lang="nl-NL" dirty="0"/>
          </a:p>
          <a:p>
            <a:pPr>
              <a:spcAft>
                <a:spcPts val="0"/>
              </a:spcAft>
            </a:pPr>
            <a:r>
              <a:rPr lang="nl-NL" dirty="0" smtClean="0"/>
              <a:t>“</a:t>
            </a:r>
            <a:r>
              <a:rPr lang="nl-NL" dirty="0"/>
              <a:t>Uitgebalanceerd” wellicht te vertalen als “in redelijkheid uitlegbaar naar alle stakeholders</a:t>
            </a:r>
            <a:r>
              <a:rPr lang="nl-NL" dirty="0" smtClean="0"/>
              <a:t>”? </a:t>
            </a:r>
          </a:p>
          <a:p>
            <a:pPr>
              <a:spcAft>
                <a:spcPts val="0"/>
              </a:spcAft>
            </a:pPr>
            <a:r>
              <a:rPr lang="nl-NL" dirty="0" smtClean="0"/>
              <a:t>Wat </a:t>
            </a:r>
            <a:r>
              <a:rPr lang="nl-NL" dirty="0"/>
              <a:t>zijn maatstaven om evenwichtigheid te meten? </a:t>
            </a:r>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Definities evenwichtigheid</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159" y="3863083"/>
            <a:ext cx="2152436" cy="2152436"/>
          </a:xfrm>
          <a:prstGeom prst="rect">
            <a:avLst/>
          </a:prstGeom>
        </p:spPr>
      </p:pic>
    </p:spTree>
    <p:extLst>
      <p:ext uri="{BB962C8B-B14F-4D97-AF65-F5344CB8AC3E}">
        <p14:creationId xmlns:p14="http://schemas.microsoft.com/office/powerpoint/2010/main" val="1475279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81" y="1308100"/>
            <a:ext cx="8785225" cy="4765675"/>
          </a:xfrm>
        </p:spPr>
        <p:txBody>
          <a:bodyPr/>
          <a:lstStyle/>
          <a:p>
            <a:r>
              <a:rPr lang="nl-NL" dirty="0"/>
              <a:t>Uw </a:t>
            </a:r>
            <a:r>
              <a:rPr lang="nl-NL" dirty="0" smtClean="0"/>
              <a:t>huidige            </a:t>
            </a:r>
            <a:r>
              <a:rPr lang="nl-NL" dirty="0"/>
              <a:t>voor kwantificering: kans op korting, </a:t>
            </a:r>
            <a:r>
              <a:rPr lang="nl-NL" dirty="0" smtClean="0"/>
              <a:t>hoogte </a:t>
            </a:r>
            <a:r>
              <a:rPr lang="nl-NL" dirty="0"/>
              <a:t>indexatie, pensioenresultaat</a:t>
            </a:r>
          </a:p>
          <a:p>
            <a:pPr marL="0" indent="0">
              <a:buNone/>
            </a:pPr>
            <a:endParaRPr lang="nl-NL" dirty="0"/>
          </a:p>
          <a:p>
            <a:pPr marL="0" indent="0">
              <a:buNone/>
            </a:pPr>
            <a:endParaRPr lang="nl-NL" dirty="0"/>
          </a:p>
          <a:p>
            <a:endParaRPr lang="nl-NL" dirty="0"/>
          </a:p>
          <a:p>
            <a:endParaRPr lang="nl-NL" dirty="0"/>
          </a:p>
          <a:p>
            <a:pPr marL="0" indent="0">
              <a:buNone/>
            </a:pPr>
            <a:r>
              <a:rPr lang="nl-NL" dirty="0" smtClean="0">
                <a:solidFill>
                  <a:srgbClr val="0070C0"/>
                </a:solidFill>
              </a:rPr>
              <a:t/>
            </a:r>
            <a:br>
              <a:rPr lang="nl-NL" dirty="0" smtClean="0">
                <a:solidFill>
                  <a:srgbClr val="0070C0"/>
                </a:solidFill>
              </a:rPr>
            </a:br>
            <a:endParaRPr lang="nl-NL" dirty="0">
              <a:solidFill>
                <a:srgbClr val="0070C0"/>
              </a:solidFill>
            </a:endParaRPr>
          </a:p>
          <a:p>
            <a:r>
              <a:rPr lang="nl-NL" b="1" dirty="0" smtClean="0"/>
              <a:t>Vraag</a:t>
            </a:r>
            <a:r>
              <a:rPr lang="nl-NL" b="1" dirty="0"/>
              <a:t>: Wat is evenwichtig?   </a:t>
            </a:r>
          </a:p>
          <a:p>
            <a:pPr marL="0" indent="0">
              <a:buNone/>
            </a:pPr>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Hoogte rekenrente, wat is evenwichtig?</a:t>
            </a:r>
            <a:r>
              <a:rPr lang="nl-NL" dirty="0" smtClean="0">
                <a:latin typeface="Arial"/>
              </a:rPr>
              <a:t/>
            </a:r>
            <a:br>
              <a:rPr lang="nl-NL" dirty="0" smtClean="0">
                <a:latin typeface="Arial"/>
              </a:rPr>
            </a:br>
            <a:endParaRPr lang="nl-NL" dirty="0">
              <a:solidFill>
                <a:schemeClr val="accent1"/>
              </a:solidFill>
              <a:latin typeface="Arial"/>
            </a:endParaRPr>
          </a:p>
        </p:txBody>
      </p:sp>
      <p:graphicFrame>
        <p:nvGraphicFramePr>
          <p:cNvPr id="4" name="Tabel 3"/>
          <p:cNvGraphicFramePr>
            <a:graphicFrameLocks noGrp="1"/>
          </p:cNvGraphicFramePr>
          <p:nvPr>
            <p:extLst>
              <p:ext uri="{D42A27DB-BD31-4B8C-83A1-F6EECF244321}">
                <p14:modId xmlns:p14="http://schemas.microsoft.com/office/powerpoint/2010/main" val="2572440419"/>
              </p:ext>
            </p:extLst>
          </p:nvPr>
        </p:nvGraphicFramePr>
        <p:xfrm>
          <a:off x="486881" y="2289673"/>
          <a:ext cx="8354066" cy="2062480"/>
        </p:xfrm>
        <a:graphic>
          <a:graphicData uri="http://schemas.openxmlformats.org/drawingml/2006/table">
            <a:tbl>
              <a:tblPr firstRow="1" bandRow="1">
                <a:tableStyleId>{21E4AEA4-8DFA-4A89-87EB-49C32662AFE0}</a:tableStyleId>
              </a:tblPr>
              <a:tblGrid>
                <a:gridCol w="1973357">
                  <a:extLst>
                    <a:ext uri="{9D8B030D-6E8A-4147-A177-3AD203B41FA5}">
                      <a16:colId xmlns:a16="http://schemas.microsoft.com/office/drawing/2014/main" val="4049326399"/>
                    </a:ext>
                  </a:extLst>
                </a:gridCol>
                <a:gridCol w="1480457">
                  <a:extLst>
                    <a:ext uri="{9D8B030D-6E8A-4147-A177-3AD203B41FA5}">
                      <a16:colId xmlns:a16="http://schemas.microsoft.com/office/drawing/2014/main" val="1207338195"/>
                    </a:ext>
                  </a:extLst>
                </a:gridCol>
                <a:gridCol w="2326575">
                  <a:extLst>
                    <a:ext uri="{9D8B030D-6E8A-4147-A177-3AD203B41FA5}">
                      <a16:colId xmlns:a16="http://schemas.microsoft.com/office/drawing/2014/main" val="1816144734"/>
                    </a:ext>
                  </a:extLst>
                </a:gridCol>
                <a:gridCol w="2573677">
                  <a:extLst>
                    <a:ext uri="{9D8B030D-6E8A-4147-A177-3AD203B41FA5}">
                      <a16:colId xmlns:a16="http://schemas.microsoft.com/office/drawing/2014/main" val="1949351029"/>
                    </a:ext>
                  </a:extLst>
                </a:gridCol>
              </a:tblGrid>
              <a:tr h="370840">
                <a:tc gridSpan="2">
                  <a:txBody>
                    <a:bodyPr/>
                    <a:lstStyle/>
                    <a:p>
                      <a:r>
                        <a:rPr lang="nl-NL" sz="1600" dirty="0" smtClean="0"/>
                        <a:t>Gereedschap   </a:t>
                      </a:r>
                      <a:endParaRPr lang="nl-NL" sz="1600" b="1" dirty="0"/>
                    </a:p>
                  </a:txBody>
                  <a:tcPr anchor="ctr"/>
                </a:tc>
                <a:tc hMerge="1">
                  <a:txBody>
                    <a:bodyPr/>
                    <a:lstStyle/>
                    <a:p>
                      <a:endParaRPr lang="nl-NL" sz="1600" b="1" dirty="0"/>
                    </a:p>
                  </a:txBody>
                  <a:tcPr anchor="ctr"/>
                </a:tc>
                <a:tc>
                  <a:txBody>
                    <a:bodyPr/>
                    <a:lstStyle/>
                    <a:p>
                      <a:pPr algn="ctr"/>
                      <a:r>
                        <a:rPr lang="nl-NL" sz="1600" dirty="0" smtClean="0"/>
                        <a:t>Huidige marktrente</a:t>
                      </a:r>
                      <a:r>
                        <a:rPr lang="nl-NL" sz="1600" baseline="0" dirty="0" smtClean="0"/>
                        <a:t> (UFR)</a:t>
                      </a:r>
                      <a:endParaRPr lang="nl-NL" sz="1600" b="1" dirty="0"/>
                    </a:p>
                  </a:txBody>
                  <a:tcPr anchor="ctr"/>
                </a:tc>
                <a:tc>
                  <a:txBody>
                    <a:bodyPr/>
                    <a:lstStyle/>
                    <a:p>
                      <a:pPr algn="ctr"/>
                      <a:r>
                        <a:rPr lang="nl-NL" sz="1600" dirty="0" smtClean="0"/>
                        <a:t>“50-plus” rente</a:t>
                      </a:r>
                      <a:endParaRPr lang="nl-NL" sz="1600" b="1" dirty="0"/>
                    </a:p>
                  </a:txBody>
                  <a:tcPr anchor="ctr"/>
                </a:tc>
                <a:extLst>
                  <a:ext uri="{0D108BD9-81ED-4DB2-BD59-A6C34878D82A}">
                    <a16:rowId xmlns:a16="http://schemas.microsoft.com/office/drawing/2014/main" val="4081346670"/>
                  </a:ext>
                </a:extLst>
              </a:tr>
              <a:tr h="370840">
                <a:tc>
                  <a:txBody>
                    <a:bodyPr/>
                    <a:lstStyle/>
                    <a:p>
                      <a:r>
                        <a:rPr lang="nl-NL" sz="1600" dirty="0" smtClean="0">
                          <a:solidFill>
                            <a:srgbClr val="002C77"/>
                          </a:solidFill>
                        </a:rPr>
                        <a:t>Kans op korting</a:t>
                      </a:r>
                      <a:endParaRPr lang="nl-NL" sz="1600" b="0" dirty="0">
                        <a:solidFill>
                          <a:srgbClr val="002C77"/>
                        </a:solidFill>
                      </a:endParaRPr>
                    </a:p>
                  </a:txBody>
                  <a:tcPr/>
                </a:tc>
                <a:tc>
                  <a:txBody>
                    <a:bodyPr/>
                    <a:lstStyle/>
                    <a:p>
                      <a:r>
                        <a:rPr lang="nl-NL" sz="1600" b="0" dirty="0" smtClean="0">
                          <a:solidFill>
                            <a:srgbClr val="002C77"/>
                          </a:solidFill>
                        </a:rPr>
                        <a:t>korte</a:t>
                      </a:r>
                      <a:r>
                        <a:rPr lang="nl-NL" sz="1600" b="0" baseline="0" dirty="0" smtClean="0">
                          <a:solidFill>
                            <a:srgbClr val="002C77"/>
                          </a:solidFill>
                        </a:rPr>
                        <a:t> termijn</a:t>
                      </a:r>
                      <a:endParaRPr lang="nl-NL" sz="1600" b="0" dirty="0">
                        <a:solidFill>
                          <a:srgbClr val="002C77"/>
                        </a:solidFill>
                      </a:endParaRPr>
                    </a:p>
                  </a:txBody>
                  <a:tcPr/>
                </a:tc>
                <a:tc>
                  <a:txBody>
                    <a:bodyPr/>
                    <a:lstStyle/>
                    <a:p>
                      <a:pPr algn="ctr"/>
                      <a:r>
                        <a:rPr lang="nl-NL" sz="1600" dirty="0" smtClean="0">
                          <a:solidFill>
                            <a:srgbClr val="002C77"/>
                          </a:solidFill>
                        </a:rPr>
                        <a:t>Hoger</a:t>
                      </a:r>
                      <a:endParaRPr lang="nl-NL" sz="1600" b="0" dirty="0">
                        <a:solidFill>
                          <a:srgbClr val="002C77"/>
                        </a:solidFill>
                      </a:endParaRPr>
                    </a:p>
                  </a:txBody>
                  <a:tcPr/>
                </a:tc>
                <a:tc>
                  <a:txBody>
                    <a:bodyPr/>
                    <a:lstStyle/>
                    <a:p>
                      <a:pPr algn="ctr"/>
                      <a:r>
                        <a:rPr lang="nl-NL" sz="1600" dirty="0" smtClean="0">
                          <a:solidFill>
                            <a:srgbClr val="002C77"/>
                          </a:solidFill>
                        </a:rPr>
                        <a:t>Laag</a:t>
                      </a:r>
                      <a:endParaRPr lang="nl-NL" sz="1600" b="0" dirty="0">
                        <a:solidFill>
                          <a:srgbClr val="002C77"/>
                        </a:solidFill>
                      </a:endParaRPr>
                    </a:p>
                  </a:txBody>
                  <a:tcPr/>
                </a:tc>
                <a:extLst>
                  <a:ext uri="{0D108BD9-81ED-4DB2-BD59-A6C34878D82A}">
                    <a16:rowId xmlns:a16="http://schemas.microsoft.com/office/drawing/2014/main" val="669019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Kans op korting</a:t>
                      </a:r>
                      <a:endParaRPr lang="nl-NL" sz="1600" dirty="0">
                        <a:solidFill>
                          <a:srgbClr val="002C77"/>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lange termijn</a:t>
                      </a:r>
                      <a:endParaRPr lang="nl-NL" sz="1600" dirty="0">
                        <a:solidFill>
                          <a:srgbClr val="002C77"/>
                        </a:solidFill>
                      </a:endParaRPr>
                    </a:p>
                  </a:txBody>
                  <a:tcPr/>
                </a:tc>
                <a:tc>
                  <a:txBody>
                    <a:bodyPr/>
                    <a:lstStyle/>
                    <a:p>
                      <a:pPr algn="ctr"/>
                      <a:r>
                        <a:rPr lang="nl-NL" sz="1600" dirty="0" smtClean="0">
                          <a:solidFill>
                            <a:srgbClr val="002C77"/>
                          </a:solidFill>
                        </a:rPr>
                        <a:t>Laag</a:t>
                      </a:r>
                      <a:endParaRPr lang="nl-NL" sz="1600" dirty="0">
                        <a:solidFill>
                          <a:srgbClr val="002C77"/>
                        </a:solidFill>
                      </a:endParaRPr>
                    </a:p>
                  </a:txBody>
                  <a:tcPr/>
                </a:tc>
                <a:tc>
                  <a:txBody>
                    <a:bodyPr/>
                    <a:lstStyle/>
                    <a:p>
                      <a:pPr algn="ctr"/>
                      <a:r>
                        <a:rPr lang="nl-NL" sz="1600" dirty="0" smtClean="0">
                          <a:solidFill>
                            <a:srgbClr val="002C77"/>
                          </a:solidFill>
                        </a:rPr>
                        <a:t>Hoger</a:t>
                      </a:r>
                      <a:endParaRPr lang="nl-NL" sz="1600" dirty="0">
                        <a:solidFill>
                          <a:srgbClr val="002C77"/>
                        </a:solidFill>
                      </a:endParaRPr>
                    </a:p>
                  </a:txBody>
                  <a:tcPr/>
                </a:tc>
                <a:extLst>
                  <a:ext uri="{0D108BD9-81ED-4DB2-BD59-A6C34878D82A}">
                    <a16:rowId xmlns:a16="http://schemas.microsoft.com/office/drawing/2014/main" val="2192964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Hoogte</a:t>
                      </a:r>
                      <a:r>
                        <a:rPr lang="nl-NL" sz="1600" baseline="0" dirty="0" smtClean="0">
                          <a:solidFill>
                            <a:srgbClr val="002C77"/>
                          </a:solidFill>
                        </a:rPr>
                        <a:t> </a:t>
                      </a:r>
                      <a:r>
                        <a:rPr lang="nl-NL" sz="1600" dirty="0" smtClean="0">
                          <a:solidFill>
                            <a:srgbClr val="002C77"/>
                          </a:solidFill>
                        </a:rPr>
                        <a:t>indexatie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korte termijn</a:t>
                      </a:r>
                    </a:p>
                  </a:txBody>
                  <a:tcPr/>
                </a:tc>
                <a:tc>
                  <a:txBody>
                    <a:bodyPr/>
                    <a:lstStyle/>
                    <a:p>
                      <a:pPr algn="ctr"/>
                      <a:r>
                        <a:rPr lang="nl-NL" sz="1600" dirty="0" smtClean="0">
                          <a:solidFill>
                            <a:srgbClr val="002C77"/>
                          </a:solidFill>
                        </a:rPr>
                        <a:t>Lager</a:t>
                      </a:r>
                      <a:endParaRPr lang="nl-NL" sz="1600" dirty="0">
                        <a:solidFill>
                          <a:srgbClr val="002C77"/>
                        </a:solidFill>
                      </a:endParaRPr>
                    </a:p>
                  </a:txBody>
                  <a:tcPr/>
                </a:tc>
                <a:tc>
                  <a:txBody>
                    <a:bodyPr/>
                    <a:lstStyle/>
                    <a:p>
                      <a:pPr algn="ctr"/>
                      <a:r>
                        <a:rPr lang="nl-NL" sz="1600" dirty="0" smtClean="0">
                          <a:solidFill>
                            <a:srgbClr val="002C77"/>
                          </a:solidFill>
                        </a:rPr>
                        <a:t>Hoger</a:t>
                      </a:r>
                      <a:endParaRPr lang="nl-NL" sz="1600" dirty="0">
                        <a:solidFill>
                          <a:srgbClr val="002C77"/>
                        </a:solidFill>
                      </a:endParaRPr>
                    </a:p>
                  </a:txBody>
                  <a:tcPr/>
                </a:tc>
                <a:extLst>
                  <a:ext uri="{0D108BD9-81ED-4DB2-BD59-A6C34878D82A}">
                    <a16:rowId xmlns:a16="http://schemas.microsoft.com/office/drawing/2014/main" val="175741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Hoogte</a:t>
                      </a:r>
                      <a:r>
                        <a:rPr lang="nl-NL" sz="1600" baseline="0" dirty="0" smtClean="0">
                          <a:solidFill>
                            <a:srgbClr val="002C77"/>
                          </a:solidFill>
                        </a:rPr>
                        <a:t> </a:t>
                      </a:r>
                      <a:r>
                        <a:rPr lang="nl-NL" sz="1600" dirty="0" smtClean="0">
                          <a:solidFill>
                            <a:srgbClr val="002C77"/>
                          </a:solidFill>
                        </a:rPr>
                        <a:t>indexatie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lange termijn</a:t>
                      </a:r>
                    </a:p>
                  </a:txBody>
                  <a:tcPr/>
                </a:tc>
                <a:tc>
                  <a:txBody>
                    <a:bodyPr/>
                    <a:lstStyle/>
                    <a:p>
                      <a:pPr algn="ctr"/>
                      <a:r>
                        <a:rPr lang="nl-NL" sz="1600" dirty="0" smtClean="0">
                          <a:solidFill>
                            <a:srgbClr val="002C77"/>
                          </a:solidFill>
                        </a:rPr>
                        <a:t>Hoog</a:t>
                      </a:r>
                      <a:endParaRPr lang="nl-NL" sz="1600" dirty="0">
                        <a:solidFill>
                          <a:srgbClr val="002C77"/>
                        </a:solidFill>
                      </a:endParaRPr>
                    </a:p>
                  </a:txBody>
                  <a:tcPr/>
                </a:tc>
                <a:tc>
                  <a:txBody>
                    <a:bodyPr/>
                    <a:lstStyle/>
                    <a:p>
                      <a:pPr algn="ctr"/>
                      <a:r>
                        <a:rPr lang="nl-NL" sz="1600" dirty="0" smtClean="0">
                          <a:solidFill>
                            <a:srgbClr val="002C77"/>
                          </a:solidFill>
                        </a:rPr>
                        <a:t>Lager</a:t>
                      </a:r>
                      <a:endParaRPr lang="nl-NL" sz="1600" dirty="0">
                        <a:solidFill>
                          <a:srgbClr val="002C77"/>
                        </a:solidFill>
                      </a:endParaRPr>
                    </a:p>
                  </a:txBody>
                  <a:tcPr/>
                </a:tc>
                <a:extLst>
                  <a:ext uri="{0D108BD9-81ED-4DB2-BD59-A6C34878D82A}">
                    <a16:rowId xmlns:a16="http://schemas.microsoft.com/office/drawing/2014/main" val="3757232721"/>
                  </a:ext>
                </a:extLst>
              </a:tr>
            </a:tbl>
          </a:graphicData>
        </a:graphic>
      </p:graphicFrame>
      <p:pic>
        <p:nvPicPr>
          <p:cNvPr id="2" name="Afbeelding 1"/>
          <p:cNvPicPr>
            <a:picLocks noChangeAspect="1"/>
          </p:cNvPicPr>
          <p:nvPr/>
        </p:nvPicPr>
        <p:blipFill>
          <a:blip r:embed="rId3"/>
          <a:stretch>
            <a:fillRect/>
          </a:stretch>
        </p:blipFill>
        <p:spPr>
          <a:xfrm>
            <a:off x="1878282" y="1108075"/>
            <a:ext cx="642257" cy="642257"/>
          </a:xfrm>
          <a:prstGeom prst="rect">
            <a:avLst/>
          </a:prstGeom>
        </p:spPr>
      </p:pic>
      <p:pic>
        <p:nvPicPr>
          <p:cNvPr id="7" name="Afbeelding 6"/>
          <p:cNvPicPr>
            <a:picLocks noChangeAspect="1"/>
          </p:cNvPicPr>
          <p:nvPr/>
        </p:nvPicPr>
        <p:blipFill>
          <a:blip r:embed="rId4"/>
          <a:stretch>
            <a:fillRect/>
          </a:stretch>
        </p:blipFill>
        <p:spPr>
          <a:xfrm>
            <a:off x="5295663" y="4650523"/>
            <a:ext cx="1608610" cy="1509836"/>
          </a:xfrm>
          <a:prstGeom prst="rect">
            <a:avLst/>
          </a:prstGeom>
        </p:spPr>
      </p:pic>
      <p:pic>
        <p:nvPicPr>
          <p:cNvPr id="8" name="Afbeelding 7"/>
          <p:cNvPicPr>
            <a:picLocks noChangeAspect="1"/>
          </p:cNvPicPr>
          <p:nvPr/>
        </p:nvPicPr>
        <p:blipFill>
          <a:blip r:embed="rId5"/>
          <a:stretch>
            <a:fillRect/>
          </a:stretch>
        </p:blipFill>
        <p:spPr>
          <a:xfrm rot="18493859">
            <a:off x="4949438" y="3482696"/>
            <a:ext cx="1792379" cy="1902117"/>
          </a:xfrm>
          <a:prstGeom prst="rect">
            <a:avLst/>
          </a:prstGeom>
        </p:spPr>
      </p:pic>
    </p:spTree>
    <p:extLst>
      <p:ext uri="{BB962C8B-B14F-4D97-AF65-F5344CB8AC3E}">
        <p14:creationId xmlns:p14="http://schemas.microsoft.com/office/powerpoint/2010/main" val="689563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1308100"/>
            <a:ext cx="8785225" cy="4765675"/>
          </a:xfrm>
        </p:spPr>
        <p:txBody>
          <a:bodyPr/>
          <a:lstStyle/>
          <a:p>
            <a:r>
              <a:rPr lang="nl-NL" dirty="0"/>
              <a:t>Uw huidige </a:t>
            </a:r>
            <a:r>
              <a:rPr lang="nl-NL" dirty="0" smtClean="0"/>
              <a:t>            voor </a:t>
            </a:r>
            <a:r>
              <a:rPr lang="nl-NL" dirty="0"/>
              <a:t>kwantificering:  kans op korting, verwachte indexatie, pensioenresultaat, vereist eigen vermogen</a:t>
            </a:r>
          </a:p>
          <a:p>
            <a:endParaRPr lang="nl-NL" dirty="0"/>
          </a:p>
          <a:p>
            <a:endParaRPr lang="nl-NL" dirty="0"/>
          </a:p>
          <a:p>
            <a:endParaRPr lang="nl-NL" dirty="0"/>
          </a:p>
          <a:p>
            <a:endParaRPr lang="nl-NL" dirty="0"/>
          </a:p>
          <a:p>
            <a:pPr marL="0" indent="0">
              <a:buNone/>
            </a:pPr>
            <a:r>
              <a:rPr lang="nl-NL" dirty="0" smtClean="0"/>
              <a:t/>
            </a:r>
            <a:br>
              <a:rPr lang="nl-NL" dirty="0" smtClean="0"/>
            </a:br>
            <a:endParaRPr lang="nl-NL" dirty="0"/>
          </a:p>
          <a:p>
            <a:r>
              <a:rPr lang="nl-NL" b="1" dirty="0"/>
              <a:t>Vraag: Wat is evenwichtig?   </a:t>
            </a:r>
          </a:p>
          <a:p>
            <a:endParaRPr lang="nl-NL" dirty="0" smtClean="0"/>
          </a:p>
          <a:p>
            <a:endParaRPr lang="en-US" dirty="0" smtClean="0"/>
          </a:p>
          <a:p>
            <a:endParaRPr lang="en-US" dirty="0"/>
          </a:p>
        </p:txBody>
      </p:sp>
      <p:sp>
        <p:nvSpPr>
          <p:cNvPr id="10" name="Title 9"/>
          <p:cNvSpPr>
            <a:spLocks noGrp="1"/>
          </p:cNvSpPr>
          <p:nvPr>
            <p:ph type="title"/>
          </p:nvPr>
        </p:nvSpPr>
        <p:spPr>
          <a:xfrm>
            <a:off x="511986" y="412750"/>
            <a:ext cx="9070297" cy="691200"/>
          </a:xfrm>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Risico beleggingsbeleid, wat is evenwichtig?</a:t>
            </a:r>
            <a:r>
              <a:rPr lang="nl-NL" dirty="0" smtClean="0">
                <a:latin typeface="Arial"/>
              </a:rPr>
              <a:t/>
            </a:r>
            <a:br>
              <a:rPr lang="nl-NL" dirty="0" smtClean="0">
                <a:latin typeface="Arial"/>
              </a:rPr>
            </a:br>
            <a:endParaRPr lang="nl-NL" dirty="0">
              <a:solidFill>
                <a:schemeClr val="accent1"/>
              </a:solidFill>
              <a:latin typeface="Arial"/>
            </a:endParaRPr>
          </a:p>
        </p:txBody>
      </p:sp>
      <p:graphicFrame>
        <p:nvGraphicFramePr>
          <p:cNvPr id="4" name="Tabel 3"/>
          <p:cNvGraphicFramePr>
            <a:graphicFrameLocks noGrp="1"/>
          </p:cNvGraphicFramePr>
          <p:nvPr>
            <p:extLst>
              <p:ext uri="{D42A27DB-BD31-4B8C-83A1-F6EECF244321}">
                <p14:modId xmlns:p14="http://schemas.microsoft.com/office/powerpoint/2010/main" val="3682275095"/>
              </p:ext>
            </p:extLst>
          </p:nvPr>
        </p:nvGraphicFramePr>
        <p:xfrm>
          <a:off x="482600" y="2146790"/>
          <a:ext cx="8264797" cy="2047872"/>
        </p:xfrm>
        <a:graphic>
          <a:graphicData uri="http://schemas.openxmlformats.org/drawingml/2006/table">
            <a:tbl>
              <a:tblPr firstRow="1" bandRow="1">
                <a:tableStyleId>{21E4AEA4-8DFA-4A89-87EB-49C32662AFE0}</a:tableStyleId>
              </a:tblPr>
              <a:tblGrid>
                <a:gridCol w="3373359">
                  <a:extLst>
                    <a:ext uri="{9D8B030D-6E8A-4147-A177-3AD203B41FA5}">
                      <a16:colId xmlns:a16="http://schemas.microsoft.com/office/drawing/2014/main" val="4049326399"/>
                    </a:ext>
                  </a:extLst>
                </a:gridCol>
                <a:gridCol w="2445719">
                  <a:extLst>
                    <a:ext uri="{9D8B030D-6E8A-4147-A177-3AD203B41FA5}">
                      <a16:colId xmlns:a16="http://schemas.microsoft.com/office/drawing/2014/main" val="1816144734"/>
                    </a:ext>
                  </a:extLst>
                </a:gridCol>
                <a:gridCol w="2445719">
                  <a:extLst>
                    <a:ext uri="{9D8B030D-6E8A-4147-A177-3AD203B41FA5}">
                      <a16:colId xmlns:a16="http://schemas.microsoft.com/office/drawing/2014/main" val="1949351029"/>
                    </a:ext>
                  </a:extLst>
                </a:gridCol>
              </a:tblGrid>
              <a:tr h="564512">
                <a:tc>
                  <a:txBody>
                    <a:bodyPr/>
                    <a:lstStyle/>
                    <a:p>
                      <a:r>
                        <a:rPr lang="nl-NL" sz="1600" dirty="0" smtClean="0"/>
                        <a:t>Gereedschap</a:t>
                      </a:r>
                      <a:endParaRPr lang="nl-NL" sz="1600" b="1" dirty="0"/>
                    </a:p>
                  </a:txBody>
                  <a:tcPr anchor="ctr"/>
                </a:tc>
                <a:tc>
                  <a:txBody>
                    <a:bodyPr/>
                    <a:lstStyle/>
                    <a:p>
                      <a:pPr algn="ctr"/>
                      <a:r>
                        <a:rPr lang="nl-NL" sz="1600" dirty="0" smtClean="0"/>
                        <a:t>Weinig risico</a:t>
                      </a:r>
                      <a:endParaRPr lang="nl-NL" sz="1600" b="1" dirty="0"/>
                    </a:p>
                  </a:txBody>
                  <a:tcPr anchor="ctr"/>
                </a:tc>
                <a:tc>
                  <a:txBody>
                    <a:bodyPr/>
                    <a:lstStyle/>
                    <a:p>
                      <a:pPr algn="ctr"/>
                      <a:r>
                        <a:rPr lang="nl-NL" sz="1600" dirty="0" smtClean="0"/>
                        <a:t>Veel risico</a:t>
                      </a:r>
                      <a:endParaRPr lang="nl-NL" sz="1600" b="1" dirty="0"/>
                    </a:p>
                  </a:txBody>
                  <a:tcPr anchor="ctr"/>
                </a:tc>
                <a:extLst>
                  <a:ext uri="{0D108BD9-81ED-4DB2-BD59-A6C34878D82A}">
                    <a16:rowId xmlns:a16="http://schemas.microsoft.com/office/drawing/2014/main" val="4081346670"/>
                  </a:ext>
                </a:extLst>
              </a:tr>
              <a:tr h="370840">
                <a:tc>
                  <a:txBody>
                    <a:bodyPr/>
                    <a:lstStyle/>
                    <a:p>
                      <a:r>
                        <a:rPr lang="nl-NL" sz="1600" dirty="0" smtClean="0">
                          <a:solidFill>
                            <a:srgbClr val="002C77"/>
                          </a:solidFill>
                        </a:rPr>
                        <a:t>Kans op korting in eerste 10 jaar</a:t>
                      </a:r>
                      <a:endParaRPr lang="nl-NL" sz="1600" b="0" dirty="0">
                        <a:solidFill>
                          <a:srgbClr val="002C77"/>
                        </a:solidFill>
                      </a:endParaRPr>
                    </a:p>
                  </a:txBody>
                  <a:tcPr/>
                </a:tc>
                <a:tc>
                  <a:txBody>
                    <a:bodyPr/>
                    <a:lstStyle/>
                    <a:p>
                      <a:pPr algn="ctr"/>
                      <a:r>
                        <a:rPr lang="nl-NL" sz="1600" dirty="0" smtClean="0">
                          <a:solidFill>
                            <a:srgbClr val="002C77"/>
                          </a:solidFill>
                        </a:rPr>
                        <a:t>1,5%</a:t>
                      </a:r>
                      <a:endParaRPr lang="nl-NL" sz="1600" b="0" dirty="0">
                        <a:solidFill>
                          <a:srgbClr val="002C77"/>
                        </a:solidFill>
                      </a:endParaRPr>
                    </a:p>
                  </a:txBody>
                  <a:tcPr/>
                </a:tc>
                <a:tc>
                  <a:txBody>
                    <a:bodyPr/>
                    <a:lstStyle/>
                    <a:p>
                      <a:pPr algn="ctr"/>
                      <a:r>
                        <a:rPr lang="nl-NL" sz="1600" dirty="0" smtClean="0">
                          <a:solidFill>
                            <a:srgbClr val="002C77"/>
                          </a:solidFill>
                        </a:rPr>
                        <a:t>5%</a:t>
                      </a:r>
                      <a:endParaRPr lang="nl-NL" sz="1600" b="0" dirty="0">
                        <a:solidFill>
                          <a:srgbClr val="002C77"/>
                        </a:solidFill>
                      </a:endParaRPr>
                    </a:p>
                  </a:txBody>
                  <a:tcPr/>
                </a:tc>
                <a:extLst>
                  <a:ext uri="{0D108BD9-81ED-4DB2-BD59-A6C34878D82A}">
                    <a16:rowId xmlns:a16="http://schemas.microsoft.com/office/drawing/2014/main" val="669019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Verwachte indexatie</a:t>
                      </a:r>
                      <a:endParaRPr lang="nl-NL" sz="1600" dirty="0">
                        <a:solidFill>
                          <a:srgbClr val="002C77"/>
                        </a:solidFill>
                      </a:endParaRPr>
                    </a:p>
                  </a:txBody>
                  <a:tcPr/>
                </a:tc>
                <a:tc>
                  <a:txBody>
                    <a:bodyPr/>
                    <a:lstStyle/>
                    <a:p>
                      <a:pPr algn="ctr"/>
                      <a:r>
                        <a:rPr lang="nl-NL" sz="1600" dirty="0" smtClean="0">
                          <a:solidFill>
                            <a:srgbClr val="002C77"/>
                          </a:solidFill>
                        </a:rPr>
                        <a:t>40% prijsindex</a:t>
                      </a:r>
                      <a:endParaRPr lang="nl-NL" sz="1600" dirty="0">
                        <a:solidFill>
                          <a:srgbClr val="002C77"/>
                        </a:solidFill>
                      </a:endParaRPr>
                    </a:p>
                  </a:txBody>
                  <a:tcPr/>
                </a:tc>
                <a:tc>
                  <a:txBody>
                    <a:bodyPr/>
                    <a:lstStyle/>
                    <a:p>
                      <a:pPr algn="ctr"/>
                      <a:r>
                        <a:rPr lang="nl-NL" sz="1600" dirty="0" smtClean="0">
                          <a:solidFill>
                            <a:srgbClr val="002C77"/>
                          </a:solidFill>
                        </a:rPr>
                        <a:t>70% prijsindex</a:t>
                      </a:r>
                      <a:endParaRPr lang="nl-NL" sz="1600" dirty="0">
                        <a:solidFill>
                          <a:srgbClr val="002C77"/>
                        </a:solidFill>
                      </a:endParaRPr>
                    </a:p>
                  </a:txBody>
                  <a:tcPr/>
                </a:tc>
                <a:extLst>
                  <a:ext uri="{0D108BD9-81ED-4DB2-BD59-A6C34878D82A}">
                    <a16:rowId xmlns:a16="http://schemas.microsoft.com/office/drawing/2014/main" val="2192964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Verwacht</a:t>
                      </a:r>
                      <a:r>
                        <a:rPr lang="nl-NL" sz="1600" baseline="0" dirty="0" smtClean="0">
                          <a:solidFill>
                            <a:srgbClr val="002C77"/>
                          </a:solidFill>
                        </a:rPr>
                        <a:t> p</a:t>
                      </a:r>
                      <a:r>
                        <a:rPr lang="nl-NL" sz="1600" dirty="0" smtClean="0">
                          <a:solidFill>
                            <a:srgbClr val="002C77"/>
                          </a:solidFill>
                        </a:rPr>
                        <a:t>ensioenresultaat</a:t>
                      </a:r>
                    </a:p>
                  </a:txBody>
                  <a:tcPr/>
                </a:tc>
                <a:tc>
                  <a:txBody>
                    <a:bodyPr/>
                    <a:lstStyle/>
                    <a:p>
                      <a:pPr algn="ctr"/>
                      <a:r>
                        <a:rPr lang="nl-NL" sz="1600" dirty="0" smtClean="0">
                          <a:solidFill>
                            <a:srgbClr val="002C77"/>
                          </a:solidFill>
                        </a:rPr>
                        <a:t>90%</a:t>
                      </a:r>
                      <a:endParaRPr lang="nl-NL" sz="1600" dirty="0">
                        <a:solidFill>
                          <a:srgbClr val="002C77"/>
                        </a:solidFill>
                      </a:endParaRPr>
                    </a:p>
                  </a:txBody>
                  <a:tcPr/>
                </a:tc>
                <a:tc>
                  <a:txBody>
                    <a:bodyPr/>
                    <a:lstStyle/>
                    <a:p>
                      <a:pPr algn="ctr"/>
                      <a:r>
                        <a:rPr lang="nl-NL" sz="1600" dirty="0" smtClean="0">
                          <a:solidFill>
                            <a:srgbClr val="002C77"/>
                          </a:solidFill>
                        </a:rPr>
                        <a:t>95%</a:t>
                      </a:r>
                      <a:endParaRPr lang="nl-NL" sz="1600" dirty="0">
                        <a:solidFill>
                          <a:srgbClr val="002C77"/>
                        </a:solidFill>
                      </a:endParaRPr>
                    </a:p>
                  </a:txBody>
                  <a:tcPr/>
                </a:tc>
                <a:extLst>
                  <a:ext uri="{0D108BD9-81ED-4DB2-BD59-A6C34878D82A}">
                    <a16:rowId xmlns:a16="http://schemas.microsoft.com/office/drawing/2014/main" val="175741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smtClean="0">
                          <a:solidFill>
                            <a:srgbClr val="002C77"/>
                          </a:solidFill>
                        </a:rPr>
                        <a:t>Vereist</a:t>
                      </a:r>
                      <a:r>
                        <a:rPr lang="nl-NL" sz="1600" baseline="0" dirty="0" smtClean="0">
                          <a:solidFill>
                            <a:srgbClr val="002C77"/>
                          </a:solidFill>
                        </a:rPr>
                        <a:t> eigen vermogen</a:t>
                      </a:r>
                      <a:endParaRPr lang="nl-NL" sz="1600" dirty="0" smtClean="0">
                        <a:solidFill>
                          <a:srgbClr val="002C77"/>
                        </a:solidFill>
                      </a:endParaRPr>
                    </a:p>
                  </a:txBody>
                  <a:tcPr/>
                </a:tc>
                <a:tc>
                  <a:txBody>
                    <a:bodyPr/>
                    <a:lstStyle/>
                    <a:p>
                      <a:pPr algn="ctr"/>
                      <a:r>
                        <a:rPr lang="nl-NL" sz="1600" dirty="0" smtClean="0">
                          <a:solidFill>
                            <a:srgbClr val="002C77"/>
                          </a:solidFill>
                        </a:rPr>
                        <a:t>110%</a:t>
                      </a:r>
                      <a:endParaRPr lang="nl-NL" sz="1600" dirty="0">
                        <a:solidFill>
                          <a:srgbClr val="002C77"/>
                        </a:solidFill>
                      </a:endParaRPr>
                    </a:p>
                  </a:txBody>
                  <a:tcPr/>
                </a:tc>
                <a:tc>
                  <a:txBody>
                    <a:bodyPr/>
                    <a:lstStyle/>
                    <a:p>
                      <a:pPr algn="ctr"/>
                      <a:r>
                        <a:rPr lang="nl-NL" sz="1600" dirty="0" smtClean="0">
                          <a:solidFill>
                            <a:srgbClr val="002C77"/>
                          </a:solidFill>
                        </a:rPr>
                        <a:t>125%</a:t>
                      </a:r>
                      <a:endParaRPr lang="nl-NL" sz="1600" dirty="0">
                        <a:solidFill>
                          <a:srgbClr val="002C77"/>
                        </a:solidFill>
                      </a:endParaRPr>
                    </a:p>
                  </a:txBody>
                  <a:tcPr/>
                </a:tc>
                <a:extLst>
                  <a:ext uri="{0D108BD9-81ED-4DB2-BD59-A6C34878D82A}">
                    <a16:rowId xmlns:a16="http://schemas.microsoft.com/office/drawing/2014/main" val="3757232721"/>
                  </a:ext>
                </a:extLst>
              </a:tr>
            </a:tbl>
          </a:graphicData>
        </a:graphic>
      </p:graphicFrame>
      <p:pic>
        <p:nvPicPr>
          <p:cNvPr id="2" name="Afbeelding 1"/>
          <p:cNvPicPr>
            <a:picLocks noChangeAspect="1"/>
          </p:cNvPicPr>
          <p:nvPr/>
        </p:nvPicPr>
        <p:blipFill>
          <a:blip r:embed="rId3"/>
          <a:stretch>
            <a:fillRect/>
          </a:stretch>
        </p:blipFill>
        <p:spPr>
          <a:xfrm>
            <a:off x="5291258" y="4618015"/>
            <a:ext cx="1609483" cy="1511939"/>
          </a:xfrm>
          <a:prstGeom prst="rect">
            <a:avLst/>
          </a:prstGeom>
          <a:solidFill>
            <a:srgbClr val="FF0000"/>
          </a:solidFill>
        </p:spPr>
      </p:pic>
      <p:pic>
        <p:nvPicPr>
          <p:cNvPr id="7" name="Afbeelding 6"/>
          <p:cNvPicPr>
            <a:picLocks noChangeAspect="1"/>
          </p:cNvPicPr>
          <p:nvPr/>
        </p:nvPicPr>
        <p:blipFill>
          <a:blip r:embed="rId4"/>
          <a:stretch>
            <a:fillRect/>
          </a:stretch>
        </p:blipFill>
        <p:spPr>
          <a:xfrm>
            <a:off x="1907508" y="1102157"/>
            <a:ext cx="646232" cy="640135"/>
          </a:xfrm>
          <a:prstGeom prst="rect">
            <a:avLst/>
          </a:prstGeom>
        </p:spPr>
      </p:pic>
      <p:sp>
        <p:nvSpPr>
          <p:cNvPr id="8" name="Rechthoek 7"/>
          <p:cNvSpPr/>
          <p:nvPr/>
        </p:nvSpPr>
        <p:spPr>
          <a:xfrm rot="1557961">
            <a:off x="6461461" y="4023250"/>
            <a:ext cx="569387" cy="923330"/>
          </a:xfrm>
          <a:prstGeom prst="rect">
            <a:avLst/>
          </a:prstGeom>
          <a:noFill/>
        </p:spPr>
        <p:txBody>
          <a:bodyPr wrap="none" lIns="91440" tIns="45720" rIns="91440" bIns="45720">
            <a:spAutoFit/>
          </a:bodyPr>
          <a:lstStyle/>
          <a:p>
            <a:pPr algn="ctr"/>
            <a:r>
              <a:rPr lang="nl-NL" sz="5400" dirty="0">
                <a:ln w="0"/>
                <a:solidFill>
                  <a:srgbClr val="F48132"/>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96691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83" y="2730814"/>
            <a:ext cx="8610600" cy="2699203"/>
          </a:xfrm>
        </p:spPr>
        <p:txBody>
          <a:bodyPr/>
          <a:lstStyle/>
          <a:p>
            <a:r>
              <a:rPr lang="en-US" dirty="0" err="1" smtClean="0"/>
              <a:t>Kortingskansen</a:t>
            </a:r>
            <a:r>
              <a:rPr lang="en-US" dirty="0" smtClean="0"/>
              <a:t>, </a:t>
            </a:r>
            <a:r>
              <a:rPr lang="en-US" dirty="0" err="1" smtClean="0"/>
              <a:t>Pensioenresultaat</a:t>
            </a:r>
            <a:r>
              <a:rPr lang="en-US" dirty="0" smtClean="0"/>
              <a:t>, </a:t>
            </a:r>
            <a:r>
              <a:rPr lang="en-US" dirty="0" err="1" smtClean="0"/>
              <a:t>Premiedekkingsgraad</a:t>
            </a:r>
            <a:r>
              <a:rPr lang="en-US" dirty="0" smtClean="0"/>
              <a:t>, </a:t>
            </a:r>
            <a:r>
              <a:rPr lang="en-US" dirty="0" err="1" smtClean="0"/>
              <a:t>Verwachte</a:t>
            </a:r>
            <a:r>
              <a:rPr lang="en-US" dirty="0" smtClean="0"/>
              <a:t> </a:t>
            </a:r>
            <a:r>
              <a:rPr lang="en-US" dirty="0" err="1" smtClean="0"/>
              <a:t>toeslagverlening</a:t>
            </a:r>
            <a:r>
              <a:rPr lang="en-US" dirty="0" smtClean="0"/>
              <a:t> ……..</a:t>
            </a:r>
            <a:br>
              <a:rPr lang="en-US" dirty="0" smtClean="0"/>
            </a:br>
            <a:endParaRPr lang="en-US" dirty="0"/>
          </a:p>
        </p:txBody>
      </p:sp>
      <p:sp>
        <p:nvSpPr>
          <p:cNvPr id="10" name="Title 9"/>
          <p:cNvSpPr>
            <a:spLocks noGrp="1"/>
          </p:cNvSpPr>
          <p:nvPr>
            <p:ph type="title"/>
          </p:nvPr>
        </p:nvSpPr>
        <p:spPr>
          <a:xfrm>
            <a:off x="482600" y="358775"/>
            <a:ext cx="9190038" cy="610507"/>
          </a:xfrm>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Samenvatting rekenkundig huidig gereedschap Evenwichtigheid</a:t>
            </a:r>
            <a:r>
              <a:rPr lang="nl-NL" dirty="0" smtClean="0">
                <a:latin typeface="Arial"/>
              </a:rPr>
              <a:t/>
            </a:r>
            <a:br>
              <a:rPr lang="nl-NL" dirty="0" smtClean="0">
                <a:latin typeface="Arial"/>
              </a:rPr>
            </a:br>
            <a:r>
              <a:rPr lang="nl-NL" dirty="0" smtClean="0">
                <a:latin typeface="Arial"/>
              </a:rPr>
              <a:t/>
            </a:r>
            <a:br>
              <a:rPr lang="nl-NL" dirty="0" smtClean="0">
                <a:latin typeface="Arial"/>
              </a:rPr>
            </a:br>
            <a:r>
              <a:rPr lang="nl-NL" dirty="0">
                <a:latin typeface="Arial"/>
              </a:rPr>
              <a:t/>
            </a:r>
            <a:br>
              <a:rPr lang="nl-NL" dirty="0">
                <a:latin typeface="Arial"/>
              </a:rPr>
            </a:br>
            <a:r>
              <a:rPr lang="nl-NL" dirty="0" smtClean="0">
                <a:latin typeface="Arial"/>
              </a:rPr>
              <a:t/>
            </a:r>
            <a:br>
              <a:rPr lang="nl-NL" dirty="0" smtClean="0">
                <a:latin typeface="Arial"/>
              </a:rPr>
            </a:br>
            <a:r>
              <a:rPr lang="nl-NL" dirty="0" smtClean="0">
                <a:latin typeface="Arial"/>
              </a:rPr>
              <a:t/>
            </a:r>
            <a:br>
              <a:rPr lang="nl-NL" dirty="0" smtClean="0">
                <a:latin typeface="Arial"/>
              </a:rPr>
            </a:br>
            <a:r>
              <a:rPr lang="nl-NL" dirty="0" smtClean="0">
                <a:latin typeface="Arial"/>
              </a:rPr>
              <a:t/>
            </a:r>
            <a:br>
              <a:rPr lang="nl-NL" dirty="0" smtClean="0">
                <a:latin typeface="Arial"/>
              </a:rPr>
            </a:br>
            <a:r>
              <a:rPr lang="nl-NL" dirty="0" smtClean="0">
                <a:latin typeface="Arial"/>
              </a:rPr>
              <a:t>    </a:t>
            </a:r>
            <a:r>
              <a:rPr lang="nl-NL" dirty="0">
                <a:latin typeface="Arial"/>
              </a:rPr>
              <a:t/>
            </a:r>
            <a:br>
              <a:rPr lang="nl-NL" dirty="0">
                <a:latin typeface="Arial"/>
              </a:rPr>
            </a:br>
            <a:endParaRPr lang="nl-NL" dirty="0">
              <a:solidFill>
                <a:schemeClr val="accent1"/>
              </a:solidFill>
              <a:latin typeface="Arial"/>
            </a:endParaRPr>
          </a:p>
        </p:txBody>
      </p:sp>
      <p:pic>
        <p:nvPicPr>
          <p:cNvPr id="5" name="Afbeelding 4"/>
          <p:cNvPicPr>
            <a:picLocks noChangeAspect="1"/>
          </p:cNvPicPr>
          <p:nvPr/>
        </p:nvPicPr>
        <p:blipFill>
          <a:blip r:embed="rId3"/>
          <a:stretch>
            <a:fillRect/>
          </a:stretch>
        </p:blipFill>
        <p:spPr>
          <a:xfrm>
            <a:off x="1264609" y="1885352"/>
            <a:ext cx="748454" cy="640135"/>
          </a:xfrm>
          <a:prstGeom prst="rect">
            <a:avLst/>
          </a:prstGeom>
        </p:spPr>
      </p:pic>
    </p:spTree>
    <p:extLst>
      <p:ext uri="{BB962C8B-B14F-4D97-AF65-F5344CB8AC3E}">
        <p14:creationId xmlns:p14="http://schemas.microsoft.com/office/powerpoint/2010/main" val="3051588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19" y="1609725"/>
            <a:ext cx="8785225" cy="4765675"/>
          </a:xfrm>
        </p:spPr>
        <p:txBody>
          <a:bodyPr/>
          <a:lstStyle/>
          <a:p>
            <a:r>
              <a:rPr lang="nl-NL" dirty="0" smtClean="0"/>
              <a:t>Is </a:t>
            </a:r>
            <a:r>
              <a:rPr lang="nl-NL" dirty="0"/>
              <a:t>ons pensioenfonds een bank of een </a:t>
            </a:r>
            <a:r>
              <a:rPr lang="nl-NL" dirty="0" smtClean="0"/>
              <a:t>verzekeraar?</a:t>
            </a:r>
          </a:p>
          <a:p>
            <a:endParaRPr lang="nl-NL" dirty="0"/>
          </a:p>
          <a:p>
            <a:pPr lvl="1"/>
            <a:r>
              <a:rPr lang="nl-NL" dirty="0"/>
              <a:t>Bank: Ingelegde premies maatgevend voor </a:t>
            </a:r>
            <a:r>
              <a:rPr lang="nl-NL" dirty="0" smtClean="0"/>
              <a:t>uitkering</a:t>
            </a:r>
          </a:p>
          <a:p>
            <a:pPr lvl="1"/>
            <a:endParaRPr lang="nl-NL" dirty="0"/>
          </a:p>
          <a:p>
            <a:pPr marL="226800" lvl="1" indent="0">
              <a:buNone/>
            </a:pPr>
            <a:endParaRPr lang="nl-NL" dirty="0"/>
          </a:p>
          <a:p>
            <a:pPr lvl="1"/>
            <a:r>
              <a:rPr lang="nl-NL" dirty="0" smtClean="0"/>
              <a:t>Verzekeraar: </a:t>
            </a:r>
            <a:r>
              <a:rPr lang="nl-NL" dirty="0"/>
              <a:t>Noodzaak maatgevend voor </a:t>
            </a:r>
            <a:r>
              <a:rPr lang="nl-NL" dirty="0" smtClean="0"/>
              <a:t>uitkering</a:t>
            </a:r>
            <a:endParaRPr lang="nl-NL" dirty="0"/>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Hulp 1: Bezien vanuit geld of nut</a:t>
            </a:r>
            <a:r>
              <a:rPr lang="nl-NL" dirty="0" smtClean="0">
                <a:latin typeface="Arial"/>
              </a:rPr>
              <a:t/>
            </a:r>
            <a:br>
              <a:rPr lang="nl-NL" dirty="0" smtClean="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2344599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609725"/>
            <a:ext cx="9920494" cy="4765675"/>
          </a:xfrm>
        </p:spPr>
        <p:txBody>
          <a:bodyPr/>
          <a:lstStyle/>
          <a:p>
            <a:pPr marL="0" indent="0">
              <a:buNone/>
            </a:pPr>
            <a:r>
              <a:rPr lang="nl-NL" dirty="0" smtClean="0"/>
              <a:t>Evenwichtigheid </a:t>
            </a:r>
            <a:r>
              <a:rPr lang="nl-NL" dirty="0"/>
              <a:t>te benaderen vanuit de bijdrage gedachte: </a:t>
            </a:r>
            <a:endParaRPr lang="nl-NL" dirty="0" smtClean="0"/>
          </a:p>
          <a:p>
            <a:r>
              <a:rPr lang="nl-NL" dirty="0" smtClean="0"/>
              <a:t>Wat </a:t>
            </a:r>
            <a:r>
              <a:rPr lang="nl-NL" dirty="0"/>
              <a:t>is saldo van premies en uitkeringen per generatie</a:t>
            </a:r>
            <a:r>
              <a:rPr lang="nl-NL" dirty="0" smtClean="0"/>
              <a:t>?</a:t>
            </a:r>
          </a:p>
          <a:p>
            <a:r>
              <a:rPr lang="nl-NL" dirty="0" smtClean="0"/>
              <a:t>Hoe neemt u dan uw evenwichtigheidsbeslissingen?</a:t>
            </a:r>
          </a:p>
          <a:p>
            <a:pPr marL="0" indent="0">
              <a:buNone/>
            </a:pPr>
            <a:endParaRPr lang="nl-NL" dirty="0" smtClean="0"/>
          </a:p>
          <a:p>
            <a:pPr>
              <a:buFont typeface="Wingdings" panose="05000000000000000000" pitchFamily="2" charset="2"/>
              <a:buChar char="à"/>
            </a:pPr>
            <a:endParaRPr lang="nl-NL" dirty="0"/>
          </a:p>
          <a:p>
            <a:pPr marL="0" indent="0">
              <a:buNone/>
            </a:pPr>
            <a:r>
              <a:rPr lang="nl-NL" dirty="0" smtClean="0">
                <a:solidFill>
                  <a:srgbClr val="FF0000"/>
                </a:solidFill>
              </a:rPr>
              <a:t>   </a:t>
            </a:r>
            <a:endParaRPr lang="nl-NL" dirty="0">
              <a:solidFill>
                <a:srgbClr val="FF0000"/>
              </a:solidFill>
            </a:endParaRPr>
          </a:p>
          <a:p>
            <a:endParaRPr lang="nl-NL" dirty="0"/>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Indien keuze “Bank”</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4" name="Afbeelding 3"/>
          <p:cNvPicPr>
            <a:picLocks noChangeAspect="1"/>
          </p:cNvPicPr>
          <p:nvPr/>
        </p:nvPicPr>
        <p:blipFill>
          <a:blip r:embed="rId3"/>
          <a:stretch>
            <a:fillRect/>
          </a:stretch>
        </p:blipFill>
        <p:spPr>
          <a:xfrm>
            <a:off x="7849130" y="0"/>
            <a:ext cx="3048264" cy="2286198"/>
          </a:xfrm>
          <a:prstGeom prst="rect">
            <a:avLst/>
          </a:prstGeom>
        </p:spPr>
      </p:pic>
    </p:spTree>
    <p:extLst>
      <p:ext uri="{BB962C8B-B14F-4D97-AF65-F5344CB8AC3E}">
        <p14:creationId xmlns:p14="http://schemas.microsoft.com/office/powerpoint/2010/main" val="3005213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a:rPr>
              <a:t>Evenwichtige belangenafweging</a:t>
            </a:r>
            <a:br>
              <a:rPr lang="nl-NL" dirty="0">
                <a:latin typeface="Arial"/>
              </a:rPr>
            </a:br>
            <a:r>
              <a:rPr lang="nl-NL" dirty="0">
                <a:solidFill>
                  <a:schemeClr val="accent1"/>
                </a:solidFill>
                <a:latin typeface="Arial"/>
              </a:rPr>
              <a:t>Indien keuze “Bank”</a:t>
            </a:r>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537456877"/>
              </p:ext>
            </p:extLst>
          </p:nvPr>
        </p:nvGraphicFramePr>
        <p:xfrm>
          <a:off x="482600" y="1308101"/>
          <a:ext cx="8785225"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03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a:rPr>
              <a:t>Evenwichtige belangenafweging</a:t>
            </a:r>
            <a:br>
              <a:rPr lang="nl-NL" dirty="0">
                <a:latin typeface="Arial"/>
              </a:rPr>
            </a:br>
            <a:r>
              <a:rPr lang="nl-NL" dirty="0">
                <a:solidFill>
                  <a:schemeClr val="accent1"/>
                </a:solidFill>
                <a:latin typeface="Arial"/>
              </a:rPr>
              <a:t>Indien keuze “Bank</a:t>
            </a:r>
            <a:r>
              <a:rPr lang="nl-NL" dirty="0" smtClean="0">
                <a:solidFill>
                  <a:schemeClr val="accent1"/>
                </a:solidFill>
                <a:latin typeface="Arial"/>
              </a:rPr>
              <a:t>”     </a:t>
            </a:r>
            <a:br>
              <a:rPr lang="nl-NL" dirty="0" smtClean="0">
                <a:solidFill>
                  <a:schemeClr val="accent1"/>
                </a:solidFill>
                <a:latin typeface="Arial"/>
              </a:rPr>
            </a:br>
            <a:r>
              <a:rPr lang="nl-NL" dirty="0" smtClean="0">
                <a:solidFill>
                  <a:schemeClr val="accent1"/>
                </a:solidFill>
                <a:latin typeface="Arial"/>
              </a:rPr>
              <a:t>Overgang naar Premiedekkingsgraad 95%?</a:t>
            </a: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529171170"/>
              </p:ext>
            </p:extLst>
          </p:nvPr>
        </p:nvGraphicFramePr>
        <p:xfrm>
          <a:off x="584235" y="1609725"/>
          <a:ext cx="8785225"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59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Arial"/>
              </a:rPr>
              <a:t>Evenwichtige belangenafweging</a:t>
            </a:r>
            <a:br>
              <a:rPr lang="nl-NL" dirty="0">
                <a:latin typeface="Arial"/>
              </a:rPr>
            </a:br>
            <a:r>
              <a:rPr lang="nl-NL" dirty="0">
                <a:solidFill>
                  <a:schemeClr val="accent1"/>
                </a:solidFill>
                <a:latin typeface="Arial"/>
              </a:rPr>
              <a:t>Indien keuze “Bank”</a:t>
            </a: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953655097"/>
              </p:ext>
            </p:extLst>
          </p:nvPr>
        </p:nvGraphicFramePr>
        <p:xfrm>
          <a:off x="574297" y="1308101"/>
          <a:ext cx="8785225"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161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2"/>
          </p:nvPr>
        </p:nvSpPr>
        <p:spPr>
          <a:xfrm>
            <a:off x="485775" y="362464"/>
            <a:ext cx="7122723" cy="5758935"/>
          </a:xfrm>
        </p:spPr>
        <p:txBody>
          <a:bodyPr/>
          <a:lstStyle/>
          <a:p>
            <a:r>
              <a:rPr lang="nl-NL" sz="2400" b="1" dirty="0" smtClean="0"/>
              <a:t> Introductie </a:t>
            </a:r>
            <a:r>
              <a:rPr lang="nl-NL" sz="2400" b="1" dirty="0" err="1" smtClean="0"/>
              <a:t>Mercer</a:t>
            </a:r>
            <a:r>
              <a:rPr lang="nl-NL" sz="2000" b="1" dirty="0" smtClean="0"/>
              <a:t> </a:t>
            </a:r>
            <a:r>
              <a:rPr lang="nl-NL" sz="2000" dirty="0" smtClean="0"/>
              <a:t>(C. Hultzer)</a:t>
            </a:r>
          </a:p>
          <a:p>
            <a:endParaRPr lang="nl-NL" sz="2000" dirty="0" smtClean="0"/>
          </a:p>
          <a:p>
            <a:r>
              <a:rPr lang="nl-NL" sz="2400" b="1" dirty="0" smtClean="0"/>
              <a:t> Evenwichtige belangenafweging</a:t>
            </a:r>
            <a:r>
              <a:rPr lang="nl-NL" sz="2000" b="1" dirty="0" smtClean="0"/>
              <a:t> </a:t>
            </a:r>
            <a:r>
              <a:rPr lang="nl-NL" sz="2000" dirty="0" smtClean="0"/>
              <a:t>(M. Heemskerk)</a:t>
            </a:r>
          </a:p>
          <a:p>
            <a:pPr marL="0" indent="0">
              <a:buNone/>
            </a:pPr>
            <a:endParaRPr lang="nl-NL" sz="2000" dirty="0"/>
          </a:p>
        </p:txBody>
      </p:sp>
      <p:sp>
        <p:nvSpPr>
          <p:cNvPr id="8" name="Tijdelijke aanduiding voor tekst 7"/>
          <p:cNvSpPr>
            <a:spLocks noGrp="1"/>
          </p:cNvSpPr>
          <p:nvPr>
            <p:ph type="body" sz="quarter" idx="13"/>
          </p:nvPr>
        </p:nvSpPr>
        <p:spPr/>
        <p:txBody>
          <a:bodyPr/>
          <a:lstStyle/>
          <a:p>
            <a:r>
              <a:rPr lang="nl-NL" dirty="0" smtClean="0"/>
              <a:t>Inhoud</a:t>
            </a:r>
            <a:endParaRPr lang="nl-NL" dirty="0"/>
          </a:p>
        </p:txBody>
      </p:sp>
      <p:sp>
        <p:nvSpPr>
          <p:cNvPr id="4" name="Tijdelijke aanduiding voor dianummer 3"/>
          <p:cNvSpPr>
            <a:spLocks noGrp="1"/>
          </p:cNvSpPr>
          <p:nvPr>
            <p:ph type="sldNum" sz="quarter" idx="4294967295"/>
          </p:nvPr>
        </p:nvSpPr>
        <p:spPr>
          <a:xfrm>
            <a:off x="11911013" y="6516688"/>
            <a:ext cx="280987" cy="122237"/>
          </a:xfrm>
        </p:spPr>
        <p:txBody>
          <a:bodyPr/>
          <a:lstStyle/>
          <a:p>
            <a:pPr algn="r"/>
            <a:fld id="{DF66040D-6F20-4F4B-8995-856BEECD84BE}" type="slidenum">
              <a:rPr lang="nl-NL" smtClean="0"/>
              <a:pPr algn="r"/>
              <a:t>2</a:t>
            </a:fld>
            <a:endParaRPr lang="nl-NL" dirty="0"/>
          </a:p>
        </p:txBody>
      </p:sp>
    </p:spTree>
    <p:extLst>
      <p:ext uri="{BB962C8B-B14F-4D97-AF65-F5344CB8AC3E}">
        <p14:creationId xmlns:p14="http://schemas.microsoft.com/office/powerpoint/2010/main" val="9670448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609725"/>
            <a:ext cx="8785225" cy="4765675"/>
          </a:xfrm>
        </p:spPr>
        <p:txBody>
          <a:bodyPr/>
          <a:lstStyle/>
          <a:p>
            <a:pPr marL="0" indent="0">
              <a:buNone/>
            </a:pPr>
            <a:r>
              <a:rPr lang="nl-NL" dirty="0" smtClean="0"/>
              <a:t> </a:t>
            </a:r>
          </a:p>
          <a:p>
            <a:r>
              <a:rPr lang="nl-NL" dirty="0" smtClean="0"/>
              <a:t>Oudere generaties hebben in Nederland </a:t>
            </a:r>
            <a:br>
              <a:rPr lang="nl-NL" dirty="0" smtClean="0"/>
            </a:br>
            <a:r>
              <a:rPr lang="nl-NL" dirty="0" smtClean="0"/>
              <a:t>betere generatiebalans dan jongere generaties</a:t>
            </a:r>
          </a:p>
          <a:p>
            <a:endParaRPr lang="nl-NL" dirty="0"/>
          </a:p>
          <a:p>
            <a:r>
              <a:rPr lang="nl-NL" dirty="0" smtClean="0"/>
              <a:t>“Geen toeslagverlening “</a:t>
            </a:r>
          </a:p>
          <a:p>
            <a:pPr marL="0" indent="0">
              <a:buNone/>
            </a:pPr>
            <a:endParaRPr lang="nl-NL" dirty="0" smtClean="0"/>
          </a:p>
          <a:p>
            <a:pPr>
              <a:buFont typeface="Wingdings" panose="05000000000000000000" pitchFamily="2" charset="2"/>
              <a:buChar char="à"/>
            </a:pPr>
            <a:endParaRPr lang="nl-NL" dirty="0"/>
          </a:p>
          <a:p>
            <a:pPr marL="0" indent="0">
              <a:buNone/>
            </a:pPr>
            <a:r>
              <a:rPr lang="nl-NL" dirty="0" smtClean="0">
                <a:solidFill>
                  <a:srgbClr val="FF0000"/>
                </a:solidFill>
              </a:rPr>
              <a:t>   </a:t>
            </a:r>
            <a:endParaRPr lang="nl-NL" dirty="0">
              <a:solidFill>
                <a:srgbClr val="FF0000"/>
              </a:solidFill>
            </a:endParaRPr>
          </a:p>
          <a:p>
            <a:endParaRPr lang="nl-NL" dirty="0"/>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Indien keuze “Bank”</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2" name="Afbeelding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9394" y="436579"/>
            <a:ext cx="3048000" cy="2286000"/>
          </a:xfrm>
          <a:prstGeom prst="rect">
            <a:avLst/>
          </a:prstGeom>
        </p:spPr>
      </p:pic>
    </p:spTree>
    <p:extLst>
      <p:ext uri="{BB962C8B-B14F-4D97-AF65-F5344CB8AC3E}">
        <p14:creationId xmlns:p14="http://schemas.microsoft.com/office/powerpoint/2010/main" val="3304649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609725"/>
            <a:ext cx="9950311" cy="4905927"/>
          </a:xfrm>
        </p:spPr>
        <p:txBody>
          <a:bodyPr/>
          <a:lstStyle/>
          <a:p>
            <a:pPr marL="0" indent="0">
              <a:buNone/>
            </a:pPr>
            <a:r>
              <a:rPr lang="nl-NL" dirty="0" smtClean="0"/>
              <a:t>Statutaire doelstelling: Verzorgen </a:t>
            </a:r>
            <a:r>
              <a:rPr lang="nl-NL" dirty="0"/>
              <a:t>pensioen</a:t>
            </a:r>
          </a:p>
          <a:p>
            <a:r>
              <a:rPr lang="nl-NL" b="1" dirty="0"/>
              <a:t>Pensioen</a:t>
            </a:r>
            <a:r>
              <a:rPr lang="nl-NL" dirty="0"/>
              <a:t> is een inkomens</a:t>
            </a:r>
            <a:r>
              <a:rPr lang="nl-NL" b="1" dirty="0"/>
              <a:t>verzekering</a:t>
            </a:r>
            <a:r>
              <a:rPr lang="nl-NL" dirty="0"/>
              <a:t>, waarmee een (</a:t>
            </a:r>
            <a:r>
              <a:rPr lang="nl-NL" dirty="0" err="1"/>
              <a:t>gezins</a:t>
            </a:r>
            <a:r>
              <a:rPr lang="nl-NL" dirty="0"/>
              <a:t>)inkomen wordt verzekerd voor wanneer dat wegvalt wegens ouderdom, arbeidsongeschiktheid of overlijden</a:t>
            </a:r>
          </a:p>
          <a:p>
            <a:r>
              <a:rPr lang="nl-NL" dirty="0" smtClean="0"/>
              <a:t>Gangbare statuten van pensioenfonds:</a:t>
            </a:r>
            <a:r>
              <a:rPr lang="nl-NL" dirty="0"/>
              <a:t/>
            </a:r>
            <a:br>
              <a:rPr lang="nl-NL" dirty="0"/>
            </a:br>
            <a:r>
              <a:rPr lang="nl-NL" i="1" dirty="0"/>
              <a:t>Artikel </a:t>
            </a:r>
            <a:r>
              <a:rPr lang="nl-NL" i="1" dirty="0" smtClean="0"/>
              <a:t>3. “Het </a:t>
            </a:r>
            <a:r>
              <a:rPr lang="nl-NL" i="1" dirty="0"/>
              <a:t>pensioenfonds heeft ten doel  </a:t>
            </a:r>
            <a:r>
              <a:rPr lang="nl-NL" i="1" dirty="0" smtClean="0"/>
              <a:t>…werknemers, </a:t>
            </a:r>
            <a:r>
              <a:rPr lang="nl-NL" i="1" dirty="0"/>
              <a:t>alsmede hun eventuele nagelaten betrekkingen, te beschermen tegen geldelijke gevolgen van ouderdom, arbeidsongeschiktheid en </a:t>
            </a:r>
            <a:r>
              <a:rPr lang="nl-NL" i="1" dirty="0" smtClean="0"/>
              <a:t>overlijden”   </a:t>
            </a:r>
            <a:br>
              <a:rPr lang="nl-NL" i="1" dirty="0" smtClean="0"/>
            </a:br>
            <a:r>
              <a:rPr lang="nl-NL" i="1" dirty="0" smtClean="0"/>
              <a:t/>
            </a:r>
            <a:br>
              <a:rPr lang="nl-NL" i="1" dirty="0" smtClean="0"/>
            </a:br>
            <a:r>
              <a:rPr lang="nl-NL" i="1" dirty="0" smtClean="0"/>
              <a:t>Uw pensioenfonds: Het verlenen van pensioenen….</a:t>
            </a:r>
            <a:endParaRPr lang="nl-NL" i="1" dirty="0"/>
          </a:p>
          <a:p>
            <a:pPr marL="0" indent="0">
              <a:buNone/>
            </a:pPr>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Hulp 1: Bezien vanuit geld of nut</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222" y="4002102"/>
            <a:ext cx="2512329" cy="1841096"/>
          </a:xfrm>
          <a:prstGeom prst="rect">
            <a:avLst/>
          </a:prstGeom>
        </p:spPr>
      </p:pic>
    </p:spTree>
    <p:extLst>
      <p:ext uri="{BB962C8B-B14F-4D97-AF65-F5344CB8AC3E}">
        <p14:creationId xmlns:p14="http://schemas.microsoft.com/office/powerpoint/2010/main" val="3706164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234522"/>
            <a:ext cx="8785225" cy="4765675"/>
          </a:xfrm>
        </p:spPr>
        <p:txBody>
          <a:bodyPr/>
          <a:lstStyle/>
          <a:p>
            <a:endParaRPr lang="nl-NL" dirty="0" smtClean="0"/>
          </a:p>
          <a:p>
            <a:r>
              <a:rPr lang="nl-NL" dirty="0" smtClean="0"/>
              <a:t>Keuze rekenrente:</a:t>
            </a:r>
          </a:p>
          <a:p>
            <a:pPr marL="226800" lvl="1" indent="0">
              <a:buNone/>
            </a:pPr>
            <a:endParaRPr lang="nl-NL" dirty="0"/>
          </a:p>
          <a:p>
            <a:pPr marL="226800" lvl="1" indent="0">
              <a:buNone/>
            </a:pPr>
            <a:r>
              <a:rPr lang="nl-NL" dirty="0" smtClean="0"/>
              <a:t>	</a:t>
            </a:r>
            <a:r>
              <a:rPr lang="nl-NL" sz="1600" b="1" dirty="0"/>
              <a:t>Armoede in Nederland</a:t>
            </a:r>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Indien keuze “verzekeraar”</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9394" y="431589"/>
            <a:ext cx="3048000" cy="2286000"/>
          </a:xfrm>
          <a:prstGeom prst="rect">
            <a:avLst/>
          </a:prstGeom>
        </p:spPr>
      </p:pic>
      <p:sp>
        <p:nvSpPr>
          <p:cNvPr id="5" name="Afgeronde rechthoek 4"/>
          <p:cNvSpPr/>
          <p:nvPr/>
        </p:nvSpPr>
        <p:spPr>
          <a:xfrm>
            <a:off x="8789131" y="940041"/>
            <a:ext cx="1263722" cy="330963"/>
          </a:xfrm>
          <a:prstGeom prst="roundRect">
            <a:avLst/>
          </a:prstGeom>
          <a:solidFill>
            <a:schemeClr val="bg1">
              <a:lumMod val="8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a:defRPr/>
            </a:pPr>
            <a:endParaRPr lang="nl-NL" sz="1600" dirty="0" err="1">
              <a:solidFill>
                <a:srgbClr val="000000"/>
              </a:solidFill>
              <a:latin typeface="Arial"/>
            </a:endParaRPr>
          </a:p>
        </p:txBody>
      </p:sp>
      <p:sp>
        <p:nvSpPr>
          <p:cNvPr id="7" name="Rechthoek 6"/>
          <p:cNvSpPr/>
          <p:nvPr/>
        </p:nvSpPr>
        <p:spPr>
          <a:xfrm>
            <a:off x="8120796" y="883392"/>
            <a:ext cx="2600392" cy="461665"/>
          </a:xfrm>
          <a:prstGeom prst="rect">
            <a:avLst/>
          </a:prstGeom>
          <a:noFill/>
          <a:ln>
            <a:solidFill>
              <a:schemeClr val="bg1"/>
            </a:solidFill>
          </a:ln>
        </p:spPr>
        <p:txBody>
          <a:bodyPr wrap="none" lIns="91440" tIns="45720" rIns="91440" bIns="45720">
            <a:spAutoFit/>
          </a:bodyPr>
          <a:lstStyle/>
          <a:p>
            <a:pPr algn="ctr" defTabSz="914400">
              <a:defRPr/>
            </a:pPr>
            <a:r>
              <a:rPr lang="nl-NL" sz="2400" b="1" spc="50" dirty="0">
                <a:ln w="0">
                  <a:noFill/>
                </a:ln>
                <a:solidFill>
                  <a:srgbClr val="F8DE6E"/>
                </a:solidFill>
                <a:effectLst>
                  <a:glow rad="101600">
                    <a:srgbClr val="000000">
                      <a:alpha val="40000"/>
                    </a:srgbClr>
                  </a:glow>
                  <a:outerShdw blurRad="50800" dist="38100" algn="l" rotWithShape="0">
                    <a:srgbClr val="000000">
                      <a:alpha val="16000"/>
                    </a:srgbClr>
                  </a:outerShdw>
                </a:effectLst>
                <a:latin typeface="Arial"/>
              </a:rPr>
              <a:t>VERZEKERAAR</a:t>
            </a:r>
          </a:p>
        </p:txBody>
      </p:sp>
      <p:pic>
        <p:nvPicPr>
          <p:cNvPr id="8" name="Tijdelijke aanduiding voor inhoud 3"/>
          <p:cNvPicPr>
            <a:picLocks noChangeAspect="1"/>
          </p:cNvPicPr>
          <p:nvPr/>
        </p:nvPicPr>
        <p:blipFill>
          <a:blip r:embed="rId4"/>
          <a:stretch>
            <a:fillRect/>
          </a:stretch>
        </p:blipFill>
        <p:spPr>
          <a:xfrm>
            <a:off x="587625" y="3056577"/>
            <a:ext cx="7519106" cy="2987855"/>
          </a:xfrm>
          <a:prstGeom prst="rect">
            <a:avLst/>
          </a:prstGeom>
        </p:spPr>
      </p:pic>
    </p:spTree>
    <p:extLst>
      <p:ext uri="{BB962C8B-B14F-4D97-AF65-F5344CB8AC3E}">
        <p14:creationId xmlns:p14="http://schemas.microsoft.com/office/powerpoint/2010/main" val="2625196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6" y="1271004"/>
            <a:ext cx="9403659" cy="4765675"/>
          </a:xfrm>
        </p:spPr>
        <p:txBody>
          <a:bodyPr/>
          <a:lstStyle/>
          <a:p>
            <a:endParaRPr lang="nl-NL" dirty="0" smtClean="0"/>
          </a:p>
          <a:p>
            <a:r>
              <a:rPr lang="nl-NL" dirty="0" smtClean="0"/>
              <a:t>Keuze </a:t>
            </a:r>
            <a:r>
              <a:rPr lang="nl-NL" dirty="0"/>
              <a:t>rekenrente   </a:t>
            </a:r>
          </a:p>
          <a:p>
            <a:r>
              <a:rPr lang="nl-NL" dirty="0"/>
              <a:t>Keuze </a:t>
            </a:r>
            <a:r>
              <a:rPr lang="nl-NL" dirty="0" smtClean="0"/>
              <a:t>indexatie</a:t>
            </a:r>
          </a:p>
          <a:p>
            <a:r>
              <a:rPr lang="nl-NL" dirty="0" smtClean="0"/>
              <a:t>Huidige </a:t>
            </a:r>
            <a:r>
              <a:rPr lang="nl-NL" dirty="0"/>
              <a:t>situatie leidt tot </a:t>
            </a:r>
            <a:r>
              <a:rPr lang="nl-NL" dirty="0" smtClean="0"/>
              <a:t>prudentie </a:t>
            </a:r>
            <a:r>
              <a:rPr lang="nl-NL" dirty="0"/>
              <a:t>in rekenrente en </a:t>
            </a:r>
            <a:r>
              <a:rPr lang="nl-NL" dirty="0" smtClean="0"/>
              <a:t>indexatiebeleid</a:t>
            </a:r>
            <a:endParaRPr lang="nl-NL" dirty="0"/>
          </a:p>
          <a:p>
            <a:endParaRPr lang="nl-NL" dirty="0"/>
          </a:p>
          <a:p>
            <a:endParaRPr lang="nl-NL" dirty="0" smtClean="0"/>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Indien keuze “verzekeraar”</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9394" y="431589"/>
            <a:ext cx="3048000" cy="2286000"/>
          </a:xfrm>
          <a:prstGeom prst="rect">
            <a:avLst/>
          </a:prstGeom>
        </p:spPr>
      </p:pic>
      <p:sp>
        <p:nvSpPr>
          <p:cNvPr id="6" name="Afgeronde rechthoek 5"/>
          <p:cNvSpPr/>
          <p:nvPr/>
        </p:nvSpPr>
        <p:spPr>
          <a:xfrm>
            <a:off x="8789131" y="940041"/>
            <a:ext cx="1263722" cy="330963"/>
          </a:xfrm>
          <a:prstGeom prst="roundRect">
            <a:avLst/>
          </a:prstGeom>
          <a:solidFill>
            <a:schemeClr val="bg1">
              <a:lumMod val="8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14400">
              <a:defRPr/>
            </a:pPr>
            <a:endParaRPr lang="nl-NL" sz="1600" dirty="0" err="1">
              <a:solidFill>
                <a:srgbClr val="000000"/>
              </a:solidFill>
              <a:latin typeface="Arial"/>
            </a:endParaRPr>
          </a:p>
        </p:txBody>
      </p:sp>
      <p:sp>
        <p:nvSpPr>
          <p:cNvPr id="5" name="Rechthoek 4"/>
          <p:cNvSpPr/>
          <p:nvPr/>
        </p:nvSpPr>
        <p:spPr>
          <a:xfrm>
            <a:off x="8120796" y="891957"/>
            <a:ext cx="2600392" cy="461665"/>
          </a:xfrm>
          <a:prstGeom prst="rect">
            <a:avLst/>
          </a:prstGeom>
          <a:noFill/>
          <a:ln>
            <a:solidFill>
              <a:schemeClr val="bg1"/>
            </a:solidFill>
          </a:ln>
        </p:spPr>
        <p:txBody>
          <a:bodyPr wrap="none" lIns="91440" tIns="45720" rIns="91440" bIns="45720">
            <a:spAutoFit/>
          </a:bodyPr>
          <a:lstStyle/>
          <a:p>
            <a:pPr algn="ctr" defTabSz="914400">
              <a:defRPr/>
            </a:pPr>
            <a:r>
              <a:rPr lang="nl-NL" sz="2400" b="1" spc="50" dirty="0">
                <a:ln w="0">
                  <a:noFill/>
                </a:ln>
                <a:solidFill>
                  <a:srgbClr val="F8DE6E"/>
                </a:solidFill>
                <a:effectLst>
                  <a:glow rad="101600">
                    <a:srgbClr val="000000">
                      <a:alpha val="40000"/>
                    </a:srgbClr>
                  </a:glow>
                  <a:outerShdw blurRad="50800" dist="38100" algn="l" rotWithShape="0">
                    <a:srgbClr val="000000">
                      <a:alpha val="16000"/>
                    </a:srgbClr>
                  </a:outerShdw>
                </a:effectLst>
                <a:latin typeface="Arial"/>
              </a:rPr>
              <a:t>VERZEKERAAR</a:t>
            </a:r>
          </a:p>
        </p:txBody>
      </p:sp>
      <p:pic>
        <p:nvPicPr>
          <p:cNvPr id="7" name="Afbeelding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0190" y="3613153"/>
            <a:ext cx="4370870" cy="2973730"/>
          </a:xfrm>
          <a:prstGeom prst="rect">
            <a:avLst/>
          </a:prstGeom>
        </p:spPr>
      </p:pic>
    </p:spTree>
    <p:extLst>
      <p:ext uri="{BB962C8B-B14F-4D97-AF65-F5344CB8AC3E}">
        <p14:creationId xmlns:p14="http://schemas.microsoft.com/office/powerpoint/2010/main" val="2874748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108075"/>
            <a:ext cx="10480261" cy="5044247"/>
          </a:xfrm>
        </p:spPr>
        <p:txBody>
          <a:bodyPr/>
          <a:lstStyle/>
          <a:p>
            <a:endParaRPr lang="nl-NL" dirty="0"/>
          </a:p>
          <a:p>
            <a:pPr marL="342900" indent="-342900">
              <a:buAutoNum type="arabicPeriod"/>
            </a:pPr>
            <a:r>
              <a:rPr lang="nl-NL" sz="2800" dirty="0"/>
              <a:t>Solidariteit.</a:t>
            </a:r>
          </a:p>
          <a:p>
            <a:pPr marL="0" indent="0">
              <a:buNone/>
            </a:pPr>
            <a:r>
              <a:rPr lang="nl-NL" sz="2800" dirty="0"/>
              <a:t/>
            </a:r>
            <a:br>
              <a:rPr lang="nl-NL" sz="2800" dirty="0"/>
            </a:br>
            <a:r>
              <a:rPr lang="nl-NL" sz="2800" dirty="0"/>
              <a:t>In goede en in slechte tijden worden baten en lasten zo eerlijk mogelijk verdeeld tussen alle deelnemers van het pensioenfonds. Vooraf zijn er geen pech- en </a:t>
            </a:r>
            <a:r>
              <a:rPr lang="nl-NL" sz="2800" dirty="0" err="1"/>
              <a:t>geluksgeneraties</a:t>
            </a:r>
            <a:r>
              <a:rPr lang="nl-NL" sz="2800" dirty="0"/>
              <a:t>. </a:t>
            </a:r>
            <a:br>
              <a:rPr lang="nl-NL" sz="2800" dirty="0"/>
            </a:br>
            <a:endParaRPr lang="nl-NL" sz="2800" dirty="0"/>
          </a:p>
          <a:p>
            <a:pPr marL="0" indent="0">
              <a:buNone/>
            </a:pPr>
            <a:r>
              <a:rPr lang="nl-NL" sz="2800" dirty="0"/>
              <a:t>Voor alle duidelijkheid, dit uitgangspunt sluit niet uit dat achteraf de uitkomsten voordelig of nadelig kunnen uitvallen voor de individuele deelnemer.</a:t>
            </a:r>
          </a:p>
          <a:p>
            <a:pPr marL="0" indent="0">
              <a:buNone/>
            </a:pPr>
            <a:endParaRPr lang="nl-NL" dirty="0"/>
          </a:p>
          <a:p>
            <a:endParaRPr lang="en-US" dirty="0"/>
          </a:p>
          <a:p>
            <a:endParaRPr lang="en-US" dirty="0"/>
          </a:p>
        </p:txBody>
      </p:sp>
      <p:sp>
        <p:nvSpPr>
          <p:cNvPr id="10" name="Title 9"/>
          <p:cNvSpPr>
            <a:spLocks noGrp="1"/>
          </p:cNvSpPr>
          <p:nvPr>
            <p:ph type="title"/>
          </p:nvPr>
        </p:nvSpPr>
        <p:spPr>
          <a:xfrm>
            <a:off x="482600" y="412750"/>
            <a:ext cx="8785225" cy="1066729"/>
          </a:xfrm>
        </p:spPr>
        <p:txBody>
          <a:bodyPr/>
          <a:lstStyle/>
          <a:p>
            <a:r>
              <a:rPr lang="nl-NL" dirty="0">
                <a:latin typeface="Arial"/>
              </a:rPr>
              <a:t>Evenwichtige belangenafweging</a:t>
            </a:r>
            <a:br>
              <a:rPr lang="nl-NL" dirty="0">
                <a:latin typeface="Arial"/>
              </a:rPr>
            </a:br>
            <a:r>
              <a:rPr lang="nl-NL" dirty="0">
                <a:solidFill>
                  <a:schemeClr val="accent1"/>
                </a:solidFill>
                <a:latin typeface="Arial"/>
              </a:rPr>
              <a:t>Hulp 2: Definiëren </a:t>
            </a:r>
            <a:r>
              <a:rPr lang="nl-NL" dirty="0" smtClean="0">
                <a:solidFill>
                  <a:schemeClr val="accent1"/>
                </a:solidFill>
                <a:latin typeface="Arial"/>
              </a:rPr>
              <a:t>principes</a:t>
            </a:r>
            <a:r>
              <a:rPr lang="nl-NL" dirty="0">
                <a:latin typeface="Arial"/>
              </a:rPr>
              <a:t/>
            </a:r>
            <a:br>
              <a:rPr lang="nl-NL" dirty="0">
                <a:latin typeface="Arial"/>
              </a:rPr>
            </a:br>
            <a:r>
              <a:rPr lang="nl-NL" dirty="0">
                <a:latin typeface="Arial"/>
              </a:rPr>
              <a:t/>
            </a:r>
            <a:br>
              <a:rPr lang="nl-NL" dirty="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2700652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108075"/>
            <a:ext cx="10480261" cy="5044247"/>
          </a:xfrm>
        </p:spPr>
        <p:txBody>
          <a:bodyPr/>
          <a:lstStyle/>
          <a:p>
            <a:endParaRPr lang="nl-NL" dirty="0"/>
          </a:p>
          <a:p>
            <a:pPr marL="0" indent="0">
              <a:buNone/>
            </a:pPr>
            <a:r>
              <a:rPr lang="nl-NL" sz="2800" dirty="0"/>
              <a:t>2. Proportionaliteit.</a:t>
            </a:r>
          </a:p>
          <a:p>
            <a:pPr marL="0" indent="0">
              <a:buNone/>
            </a:pPr>
            <a:r>
              <a:rPr lang="nl-NL" sz="2800" dirty="0"/>
              <a:t/>
            </a:r>
            <a:br>
              <a:rPr lang="nl-NL" sz="2800" dirty="0"/>
            </a:br>
            <a:r>
              <a:rPr lang="nl-NL" sz="2800" dirty="0"/>
              <a:t>De belanghebbenden die door het besluit worden geraakt, worden in kaart gebracht. Het verwachte voordeel is het verwachte nadeel waard. Een niet materieel offer door een grote groep kan grote nutswaarde hebben voor een kleine groep.</a:t>
            </a:r>
          </a:p>
          <a:p>
            <a:pPr marL="0" indent="0">
              <a:buNone/>
            </a:pPr>
            <a:r>
              <a:rPr lang="nl-NL" sz="2800" dirty="0"/>
              <a:t/>
            </a:r>
            <a:br>
              <a:rPr lang="nl-NL" sz="2800" dirty="0"/>
            </a:br>
            <a:r>
              <a:rPr lang="nl-NL" sz="2800" dirty="0"/>
              <a:t>Mogelijk is een compensatie aan de orde ter bescherming van verworven pensioenen of om gestand te doen aan gewekte verwachtingen.</a:t>
            </a:r>
          </a:p>
          <a:p>
            <a:endParaRPr lang="en-US" dirty="0"/>
          </a:p>
          <a:p>
            <a:endParaRPr lang="en-US" dirty="0"/>
          </a:p>
        </p:txBody>
      </p:sp>
      <p:sp>
        <p:nvSpPr>
          <p:cNvPr id="10" name="Title 9"/>
          <p:cNvSpPr>
            <a:spLocks noGrp="1"/>
          </p:cNvSpPr>
          <p:nvPr>
            <p:ph type="title"/>
          </p:nvPr>
        </p:nvSpPr>
        <p:spPr>
          <a:xfrm>
            <a:off x="482600" y="412750"/>
            <a:ext cx="8785225" cy="1066729"/>
          </a:xfrm>
        </p:spPr>
        <p:txBody>
          <a:bodyPr/>
          <a:lstStyle/>
          <a:p>
            <a:r>
              <a:rPr lang="nl-NL" dirty="0">
                <a:latin typeface="Arial"/>
              </a:rPr>
              <a:t>Evenwichtige belangenafweging</a:t>
            </a:r>
            <a:br>
              <a:rPr lang="nl-NL" dirty="0">
                <a:latin typeface="Arial"/>
              </a:rPr>
            </a:br>
            <a:r>
              <a:rPr lang="nl-NL" dirty="0">
                <a:solidFill>
                  <a:schemeClr val="accent1"/>
                </a:solidFill>
                <a:latin typeface="Arial"/>
              </a:rPr>
              <a:t>Hulp 2: Definiëren </a:t>
            </a:r>
            <a:r>
              <a:rPr lang="nl-NL" dirty="0" smtClean="0">
                <a:solidFill>
                  <a:schemeClr val="accent1"/>
                </a:solidFill>
                <a:latin typeface="Arial"/>
              </a:rPr>
              <a:t>principes</a:t>
            </a:r>
            <a:r>
              <a:rPr lang="nl-NL" dirty="0">
                <a:latin typeface="Arial"/>
              </a:rPr>
              <a:t/>
            </a:r>
            <a:br>
              <a:rPr lang="nl-NL" dirty="0">
                <a:latin typeface="Arial"/>
              </a:rPr>
            </a:br>
            <a:r>
              <a:rPr lang="nl-NL" dirty="0">
                <a:latin typeface="Arial"/>
              </a:rPr>
              <a:t/>
            </a:r>
            <a:br>
              <a:rPr lang="nl-NL" dirty="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177429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108075"/>
            <a:ext cx="10480261" cy="5044247"/>
          </a:xfrm>
        </p:spPr>
        <p:txBody>
          <a:bodyPr/>
          <a:lstStyle/>
          <a:p>
            <a:endParaRPr lang="nl-NL" dirty="0"/>
          </a:p>
          <a:p>
            <a:pPr marL="0" indent="0">
              <a:buNone/>
            </a:pPr>
            <a:r>
              <a:rPr lang="nl-NL" sz="2800" dirty="0"/>
              <a:t>3.	Zekerheid</a:t>
            </a:r>
          </a:p>
          <a:p>
            <a:pPr marL="0" indent="0">
              <a:buNone/>
            </a:pPr>
            <a:r>
              <a:rPr lang="nl-NL" sz="2800" dirty="0"/>
              <a:t>Niet verlagen van pensioen is belangrijker dan kunnen verhogen van pensioen. Verlagingen worden door deelnemers doorgaans als erger ervaren dan het achterwege blijven van verhogingen voor inflatie.</a:t>
            </a:r>
            <a:endParaRPr lang="en-US" dirty="0"/>
          </a:p>
        </p:txBody>
      </p:sp>
      <p:sp>
        <p:nvSpPr>
          <p:cNvPr id="10" name="Title 9"/>
          <p:cNvSpPr>
            <a:spLocks noGrp="1"/>
          </p:cNvSpPr>
          <p:nvPr>
            <p:ph type="title"/>
          </p:nvPr>
        </p:nvSpPr>
        <p:spPr>
          <a:xfrm>
            <a:off x="482600" y="412750"/>
            <a:ext cx="8785225" cy="1066729"/>
          </a:xfrm>
        </p:spPr>
        <p:txBody>
          <a:bodyPr/>
          <a:lstStyle/>
          <a:p>
            <a:r>
              <a:rPr lang="nl-NL" dirty="0">
                <a:latin typeface="Arial"/>
              </a:rPr>
              <a:t>Evenwichtige belangenafweging</a:t>
            </a:r>
            <a:br>
              <a:rPr lang="nl-NL" dirty="0">
                <a:latin typeface="Arial"/>
              </a:rPr>
            </a:br>
            <a:r>
              <a:rPr lang="nl-NL" dirty="0">
                <a:solidFill>
                  <a:schemeClr val="accent1"/>
                </a:solidFill>
                <a:latin typeface="Arial"/>
              </a:rPr>
              <a:t>Hulp 2: Definiëren </a:t>
            </a:r>
            <a:r>
              <a:rPr lang="nl-NL" dirty="0" smtClean="0">
                <a:solidFill>
                  <a:schemeClr val="accent1"/>
                </a:solidFill>
                <a:latin typeface="Arial"/>
              </a:rPr>
              <a:t>principes</a:t>
            </a:r>
            <a:r>
              <a:rPr lang="nl-NL" dirty="0">
                <a:latin typeface="Arial"/>
              </a:rPr>
              <a:t/>
            </a:r>
            <a:br>
              <a:rPr lang="nl-NL" dirty="0">
                <a:latin typeface="Arial"/>
              </a:rPr>
            </a:br>
            <a:r>
              <a:rPr lang="nl-NL" dirty="0">
                <a:latin typeface="Arial"/>
              </a:rPr>
              <a:t/>
            </a:r>
            <a:br>
              <a:rPr lang="nl-NL" dirty="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3254601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99" y="1108075"/>
            <a:ext cx="10480261" cy="5044247"/>
          </a:xfrm>
        </p:spPr>
        <p:txBody>
          <a:bodyPr/>
          <a:lstStyle/>
          <a:p>
            <a:endParaRPr lang="nl-NL" dirty="0"/>
          </a:p>
          <a:p>
            <a:pPr marL="0" indent="0">
              <a:buNone/>
            </a:pPr>
            <a:r>
              <a:rPr lang="nl-NL" sz="2800" dirty="0"/>
              <a:t>4</a:t>
            </a:r>
            <a:r>
              <a:rPr lang="nl-NL" sz="2800" dirty="0" smtClean="0"/>
              <a:t>.</a:t>
            </a:r>
            <a:r>
              <a:rPr lang="nl-NL" sz="2800" dirty="0"/>
              <a:t>	</a:t>
            </a:r>
            <a:r>
              <a:rPr lang="nl-NL" sz="2800" dirty="0" smtClean="0"/>
              <a:t>Vertrouwen</a:t>
            </a:r>
            <a:endParaRPr lang="nl-NL" sz="2800" dirty="0"/>
          </a:p>
          <a:p>
            <a:pPr marL="0" indent="0">
              <a:buNone/>
            </a:pPr>
            <a:r>
              <a:rPr lang="nl-NL" sz="2800" dirty="0" smtClean="0"/>
              <a:t>Het </a:t>
            </a:r>
            <a:r>
              <a:rPr lang="nl-NL" sz="2800" dirty="0"/>
              <a:t>vertrouwen in het pensioenstelsel mag op korte en lange termijn niet afnemen door de </a:t>
            </a:r>
            <a:r>
              <a:rPr lang="nl-NL" sz="2800" dirty="0" smtClean="0"/>
              <a:t>transitie</a:t>
            </a:r>
            <a:endParaRPr lang="nl-NL" sz="2800" dirty="0"/>
          </a:p>
        </p:txBody>
      </p:sp>
      <p:sp>
        <p:nvSpPr>
          <p:cNvPr id="10" name="Title 9"/>
          <p:cNvSpPr>
            <a:spLocks noGrp="1"/>
          </p:cNvSpPr>
          <p:nvPr>
            <p:ph type="title"/>
          </p:nvPr>
        </p:nvSpPr>
        <p:spPr>
          <a:xfrm>
            <a:off x="482600" y="412750"/>
            <a:ext cx="8785225" cy="1066729"/>
          </a:xfrm>
        </p:spPr>
        <p:txBody>
          <a:bodyPr/>
          <a:lstStyle/>
          <a:p>
            <a:r>
              <a:rPr lang="nl-NL" dirty="0">
                <a:latin typeface="Arial"/>
              </a:rPr>
              <a:t>Evenwichtige belangenafweging</a:t>
            </a:r>
            <a:br>
              <a:rPr lang="nl-NL" dirty="0">
                <a:latin typeface="Arial"/>
              </a:rPr>
            </a:br>
            <a:r>
              <a:rPr lang="nl-NL" dirty="0">
                <a:solidFill>
                  <a:schemeClr val="accent1"/>
                </a:solidFill>
                <a:latin typeface="Arial"/>
              </a:rPr>
              <a:t>Hulp 2: Definiëren </a:t>
            </a:r>
            <a:r>
              <a:rPr lang="nl-NL" dirty="0" smtClean="0">
                <a:solidFill>
                  <a:schemeClr val="accent1"/>
                </a:solidFill>
                <a:latin typeface="Arial"/>
              </a:rPr>
              <a:t>principes</a:t>
            </a:r>
            <a:r>
              <a:rPr lang="nl-NL" dirty="0">
                <a:latin typeface="Arial"/>
              </a:rPr>
              <a:t/>
            </a:r>
            <a:br>
              <a:rPr lang="nl-NL" dirty="0">
                <a:latin typeface="Arial"/>
              </a:rPr>
            </a:br>
            <a:r>
              <a:rPr lang="nl-NL" dirty="0">
                <a:latin typeface="Arial"/>
              </a:rPr>
              <a:t/>
            </a:r>
            <a:br>
              <a:rPr lang="nl-NL" dirty="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947374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357" y="1308100"/>
            <a:ext cx="8785225" cy="4765675"/>
          </a:xfrm>
        </p:spPr>
        <p:txBody>
          <a:bodyPr/>
          <a:lstStyle/>
          <a:p>
            <a:pPr marL="0" indent="0">
              <a:buNone/>
            </a:pPr>
            <a:endParaRPr lang="nl-NL" dirty="0"/>
          </a:p>
          <a:p>
            <a:pPr marL="0" indent="0">
              <a:buNone/>
            </a:pPr>
            <a:r>
              <a:rPr lang="nl-NL" dirty="0">
                <a:solidFill>
                  <a:srgbClr val="FF0000"/>
                </a:solidFill>
              </a:rPr>
              <a:t>   </a:t>
            </a:r>
          </a:p>
          <a:p>
            <a:pPr marL="0" indent="0">
              <a:buNone/>
            </a:pPr>
            <a:endParaRPr lang="nl-NL" dirty="0"/>
          </a:p>
          <a:p>
            <a:pPr marL="0" indent="0">
              <a:buNone/>
            </a:pPr>
            <a:endParaRPr lang="nl-NL" dirty="0"/>
          </a:p>
          <a:p>
            <a:endParaRPr lang="nl-NL" dirty="0"/>
          </a:p>
          <a:p>
            <a:endParaRPr lang="nl-NL" dirty="0"/>
          </a:p>
          <a:p>
            <a:endParaRPr lang="en-US" dirty="0"/>
          </a:p>
          <a:p>
            <a:endParaRPr lang="en-US" dirty="0"/>
          </a:p>
        </p:txBody>
      </p:sp>
      <p:sp>
        <p:nvSpPr>
          <p:cNvPr id="10" name="Title 9"/>
          <p:cNvSpPr>
            <a:spLocks noGrp="1"/>
          </p:cNvSpPr>
          <p:nvPr>
            <p:ph type="title"/>
          </p:nvPr>
        </p:nvSpPr>
        <p:spPr/>
        <p:txBody>
          <a:bodyPr/>
          <a:lstStyle/>
          <a:p>
            <a:r>
              <a:rPr lang="nl-NL" dirty="0">
                <a:latin typeface="Arial"/>
              </a:rPr>
              <a:t>Evenwichtige </a:t>
            </a:r>
            <a:r>
              <a:rPr lang="nl-NL" dirty="0" smtClean="0">
                <a:latin typeface="Arial"/>
              </a:rPr>
              <a:t>belangenafweging voor pensioenfondsen</a:t>
            </a:r>
            <a:r>
              <a:rPr lang="nl-NL" dirty="0">
                <a:latin typeface="Arial"/>
              </a:rPr>
              <a:t/>
            </a:r>
            <a:br>
              <a:rPr lang="nl-NL" dirty="0">
                <a:latin typeface="Arial"/>
              </a:rPr>
            </a:br>
            <a:r>
              <a:rPr lang="nl-NL" dirty="0" smtClean="0">
                <a:solidFill>
                  <a:schemeClr val="accent1"/>
                </a:solidFill>
                <a:latin typeface="Arial"/>
              </a:rPr>
              <a:t>Jij maakt het verschil….</a:t>
            </a:r>
            <a:r>
              <a:rPr lang="nl-NL" dirty="0">
                <a:latin typeface="Arial"/>
              </a:rPr>
              <a:t/>
            </a:r>
            <a:br>
              <a:rPr lang="nl-NL" dirty="0">
                <a:latin typeface="Arial"/>
              </a:rPr>
            </a:br>
            <a:endParaRPr lang="nl-NL" dirty="0">
              <a:solidFill>
                <a:schemeClr val="accent1"/>
              </a:solidFill>
              <a:latin typeface="Arial"/>
            </a:endParaRPr>
          </a:p>
        </p:txBody>
      </p:sp>
      <p:sp>
        <p:nvSpPr>
          <p:cNvPr id="2" name="Rechthoek 1"/>
          <p:cNvSpPr/>
          <p:nvPr/>
        </p:nvSpPr>
        <p:spPr>
          <a:xfrm>
            <a:off x="485776" y="1441174"/>
            <a:ext cx="9910554" cy="369332"/>
          </a:xfrm>
          <a:prstGeom prst="rect">
            <a:avLst/>
          </a:prstGeom>
        </p:spPr>
        <p:txBody>
          <a:bodyPr wrap="square">
            <a:spAutoFit/>
          </a:bodyPr>
          <a:lstStyle/>
          <a:p>
            <a:r>
              <a:rPr lang="nl-NL" dirty="0" smtClean="0"/>
              <a:t> </a:t>
            </a:r>
            <a:r>
              <a:rPr lang="nl-NL" dirty="0"/>
              <a:t>https://www.youtube.com/watch?v=ixkpPLFKjEs </a:t>
            </a:r>
          </a:p>
        </p:txBody>
      </p:sp>
    </p:spTree>
    <p:extLst>
      <p:ext uri="{BB962C8B-B14F-4D97-AF65-F5344CB8AC3E}">
        <p14:creationId xmlns:p14="http://schemas.microsoft.com/office/powerpoint/2010/main" val="1699630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a:xfrm>
            <a:off x="482601" y="5930080"/>
            <a:ext cx="11226800" cy="191320"/>
          </a:xfrm>
        </p:spPr>
        <p:txBody>
          <a:bodyPr/>
          <a:lstStyle/>
          <a:p>
            <a:r>
              <a:rPr lang="nl-NL" dirty="0" smtClean="0"/>
              <a:t>Mercer (Nederland) B.V. is gevestigd te Amstelveen, Groningen en Rotterdam en ingeschreven in het handelsregister te Amsterdam onder het nummer 33272848. BTW: NL0044.16.405.B01. AFM-vergunning: 12007473.</a:t>
            </a:r>
            <a:endParaRPr lang="nl-NL" dirty="0"/>
          </a:p>
        </p:txBody>
      </p:sp>
    </p:spTree>
    <p:extLst>
      <p:ext uri="{BB962C8B-B14F-4D97-AF65-F5344CB8AC3E}">
        <p14:creationId xmlns:p14="http://schemas.microsoft.com/office/powerpoint/2010/main" val="196483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Introductie </a:t>
            </a:r>
            <a:r>
              <a:rPr lang="nl-NL" dirty="0" err="1" smtClean="0"/>
              <a:t>Mercer</a:t>
            </a:r>
            <a:endParaRPr lang="nl-NL" dirty="0"/>
          </a:p>
        </p:txBody>
      </p:sp>
      <p:sp>
        <p:nvSpPr>
          <p:cNvPr id="5" name="Tijdelijke aanduiding voor inhoud 4"/>
          <p:cNvSpPr>
            <a:spLocks noGrp="1"/>
          </p:cNvSpPr>
          <p:nvPr>
            <p:ph idx="1"/>
          </p:nvPr>
        </p:nvSpPr>
        <p:spPr/>
        <p:txBody>
          <a:bodyPr/>
          <a:lstStyle/>
          <a:p>
            <a:r>
              <a:rPr lang="nl-NL" dirty="0" err="1" smtClean="0"/>
              <a:t>Mercer</a:t>
            </a:r>
            <a:r>
              <a:rPr lang="nl-NL" dirty="0" smtClean="0"/>
              <a:t> is samen met de bedrijven </a:t>
            </a:r>
            <a:r>
              <a:rPr lang="nl-NL" dirty="0" err="1" smtClean="0"/>
              <a:t>Marsh</a:t>
            </a:r>
            <a:r>
              <a:rPr lang="nl-NL" dirty="0" smtClean="0"/>
              <a:t>, Guy Carpenter en Oliver </a:t>
            </a:r>
            <a:r>
              <a:rPr lang="nl-NL" dirty="0" err="1" smtClean="0"/>
              <a:t>Wyman</a:t>
            </a:r>
            <a:r>
              <a:rPr lang="nl-NL" dirty="0" smtClean="0"/>
              <a:t> een dochteronderneming van het holding bedrijf ‘</a:t>
            </a:r>
            <a:r>
              <a:rPr lang="nl-NL" dirty="0" err="1" smtClean="0"/>
              <a:t>Marsh</a:t>
            </a:r>
            <a:r>
              <a:rPr lang="nl-NL" dirty="0" smtClean="0"/>
              <a:t> &amp; </a:t>
            </a:r>
            <a:r>
              <a:rPr lang="nl-NL" dirty="0" err="1" smtClean="0"/>
              <a:t>McLennan</a:t>
            </a:r>
            <a:r>
              <a:rPr lang="nl-NL" dirty="0" smtClean="0"/>
              <a:t> Companies Inc.’</a:t>
            </a:r>
          </a:p>
          <a:p>
            <a:endParaRPr lang="nl-NL" dirty="0" smtClean="0"/>
          </a:p>
          <a:p>
            <a:endParaRPr lang="nl-NL" dirty="0"/>
          </a:p>
          <a:p>
            <a:endParaRPr lang="nl-NL" dirty="0" smtClean="0"/>
          </a:p>
          <a:p>
            <a:endParaRPr lang="nl-NL" dirty="0"/>
          </a:p>
          <a:p>
            <a:endParaRPr lang="nl-NL" dirty="0" smtClean="0"/>
          </a:p>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smtClean="0"/>
          </a:p>
          <a:p>
            <a:r>
              <a:rPr lang="nl-NL" dirty="0" smtClean="0"/>
              <a:t>Wereldwijd actief in 40 landen met zo’n 500 werknemers actief in NL, hoofdkantoor in Rotterdam</a:t>
            </a:r>
          </a:p>
          <a:p>
            <a:endParaRPr lang="nl-NL" dirty="0"/>
          </a:p>
        </p:txBody>
      </p:sp>
      <p:sp>
        <p:nvSpPr>
          <p:cNvPr id="6" name="Tijdelijke aanduiding voor tekst 5"/>
          <p:cNvSpPr>
            <a:spLocks noGrp="1"/>
          </p:cNvSpPr>
          <p:nvPr>
            <p:ph type="body" sz="quarter" idx="12"/>
          </p:nvPr>
        </p:nvSpPr>
        <p:spPr/>
        <p:txBody>
          <a:bodyPr/>
          <a:lstStyle/>
          <a:p>
            <a:r>
              <a:rPr lang="nl-NL" dirty="0"/>
              <a:t>W</a:t>
            </a:r>
            <a:r>
              <a:rPr lang="nl-NL" dirty="0" smtClean="0"/>
              <a:t>at is </a:t>
            </a:r>
            <a:r>
              <a:rPr lang="nl-NL" dirty="0" err="1" smtClean="0"/>
              <a:t>Mercer</a:t>
            </a:r>
            <a:r>
              <a:rPr lang="nl-NL" dirty="0" smtClean="0"/>
              <a:t> precies?</a:t>
            </a:r>
            <a:endParaRPr lang="nl-NL" dirty="0"/>
          </a:p>
        </p:txBody>
      </p:sp>
      <p:sp>
        <p:nvSpPr>
          <p:cNvPr id="20" name="Afgeronde rechthoek 19"/>
          <p:cNvSpPr/>
          <p:nvPr/>
        </p:nvSpPr>
        <p:spPr>
          <a:xfrm>
            <a:off x="917364" y="4283187"/>
            <a:ext cx="1483744" cy="724619"/>
          </a:xfrm>
          <a:prstGeom prst="round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sp>
        <p:nvSpPr>
          <p:cNvPr id="21" name="Afgeronde rechthoek 20"/>
          <p:cNvSpPr/>
          <p:nvPr/>
        </p:nvSpPr>
        <p:spPr>
          <a:xfrm>
            <a:off x="3879190" y="4263690"/>
            <a:ext cx="1483744" cy="724619"/>
          </a:xfrm>
          <a:prstGeom prst="round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sp>
        <p:nvSpPr>
          <p:cNvPr id="22" name="Afgeronde rechthoek 21"/>
          <p:cNvSpPr/>
          <p:nvPr/>
        </p:nvSpPr>
        <p:spPr>
          <a:xfrm>
            <a:off x="6835354" y="4279044"/>
            <a:ext cx="1483744" cy="724619"/>
          </a:xfrm>
          <a:prstGeom prst="round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sp>
        <p:nvSpPr>
          <p:cNvPr id="23" name="Afgeronde rechthoek 22"/>
          <p:cNvSpPr/>
          <p:nvPr/>
        </p:nvSpPr>
        <p:spPr>
          <a:xfrm>
            <a:off x="9791518" y="4263689"/>
            <a:ext cx="1483744" cy="724619"/>
          </a:xfrm>
          <a:prstGeom prst="round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sp>
        <p:nvSpPr>
          <p:cNvPr id="24" name="Zeshoek 23"/>
          <p:cNvSpPr/>
          <p:nvPr/>
        </p:nvSpPr>
        <p:spPr>
          <a:xfrm>
            <a:off x="4474204" y="2736364"/>
            <a:ext cx="3246766" cy="1035170"/>
          </a:xfrm>
          <a:prstGeom prst="hexagon">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cxnSp>
        <p:nvCxnSpPr>
          <p:cNvPr id="26" name="Rechte verbindingslijn met pijl 25"/>
          <p:cNvCxnSpPr>
            <a:stCxn id="24" idx="2"/>
            <a:endCxn id="21" idx="0"/>
          </p:cNvCxnSpPr>
          <p:nvPr/>
        </p:nvCxnSpPr>
        <p:spPr>
          <a:xfrm flipH="1">
            <a:off x="4621062" y="3771534"/>
            <a:ext cx="111935" cy="49215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echte verbindingslijn met pijl 27"/>
          <p:cNvCxnSpPr>
            <a:stCxn id="24" idx="3"/>
            <a:endCxn id="20" idx="0"/>
          </p:cNvCxnSpPr>
          <p:nvPr/>
        </p:nvCxnSpPr>
        <p:spPr>
          <a:xfrm flipH="1">
            <a:off x="1659236" y="3253949"/>
            <a:ext cx="2814968" cy="1029238"/>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Rechte verbindingslijn met pijl 29"/>
          <p:cNvCxnSpPr>
            <a:stCxn id="24" idx="1"/>
            <a:endCxn id="22" idx="0"/>
          </p:cNvCxnSpPr>
          <p:nvPr/>
        </p:nvCxnSpPr>
        <p:spPr>
          <a:xfrm>
            <a:off x="7462178" y="3771534"/>
            <a:ext cx="115048" cy="50751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24" idx="0"/>
            <a:endCxn id="23" idx="0"/>
          </p:cNvCxnSpPr>
          <p:nvPr/>
        </p:nvCxnSpPr>
        <p:spPr>
          <a:xfrm>
            <a:off x="7720970" y="3253949"/>
            <a:ext cx="2812420" cy="100974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kstvak 36"/>
          <p:cNvSpPr txBox="1"/>
          <p:nvPr/>
        </p:nvSpPr>
        <p:spPr>
          <a:xfrm>
            <a:off x="4677029" y="3024264"/>
            <a:ext cx="2920370" cy="369332"/>
          </a:xfrm>
          <a:prstGeom prst="rect">
            <a:avLst/>
          </a:prstGeom>
          <a:noFill/>
        </p:spPr>
        <p:txBody>
          <a:bodyPr wrap="square" lIns="0" tIns="0" rIns="0" bIns="0" rtlCol="0">
            <a:spAutoFit/>
          </a:bodyPr>
          <a:lstStyle/>
          <a:p>
            <a:pPr algn="ctr"/>
            <a:r>
              <a:rPr lang="nl-NL" sz="2400" b="1" dirty="0" err="1" smtClean="0">
                <a:solidFill>
                  <a:schemeClr val="bg1"/>
                </a:solidFill>
              </a:rPr>
              <a:t>Marsh</a:t>
            </a:r>
            <a:r>
              <a:rPr lang="nl-NL" sz="2400" b="1" dirty="0" smtClean="0">
                <a:solidFill>
                  <a:schemeClr val="bg1"/>
                </a:solidFill>
              </a:rPr>
              <a:t> &amp; </a:t>
            </a:r>
            <a:r>
              <a:rPr lang="nl-NL" sz="2400" b="1" dirty="0" err="1" smtClean="0">
                <a:solidFill>
                  <a:schemeClr val="bg1"/>
                </a:solidFill>
              </a:rPr>
              <a:t>McLennan</a:t>
            </a:r>
            <a:endParaRPr lang="nl-NL" b="1" dirty="0">
              <a:solidFill>
                <a:schemeClr val="bg1"/>
              </a:solidFill>
            </a:endParaRPr>
          </a:p>
        </p:txBody>
      </p:sp>
      <p:sp>
        <p:nvSpPr>
          <p:cNvPr id="38" name="Tekstvak 37"/>
          <p:cNvSpPr txBox="1"/>
          <p:nvPr/>
        </p:nvSpPr>
        <p:spPr>
          <a:xfrm>
            <a:off x="1044873" y="4499154"/>
            <a:ext cx="1228725" cy="307777"/>
          </a:xfrm>
          <a:prstGeom prst="rect">
            <a:avLst/>
          </a:prstGeom>
          <a:noFill/>
        </p:spPr>
        <p:txBody>
          <a:bodyPr wrap="square" lIns="0" tIns="0" rIns="0" bIns="0" rtlCol="0">
            <a:spAutoFit/>
          </a:bodyPr>
          <a:lstStyle/>
          <a:p>
            <a:pPr algn="ctr"/>
            <a:r>
              <a:rPr lang="nl-NL" sz="2000" b="1" dirty="0" err="1" smtClean="0">
                <a:solidFill>
                  <a:schemeClr val="bg1"/>
                </a:solidFill>
              </a:rPr>
              <a:t>Marsh</a:t>
            </a:r>
            <a:endParaRPr lang="nl-NL" b="1" dirty="0">
              <a:solidFill>
                <a:schemeClr val="bg1"/>
              </a:solidFill>
            </a:endParaRPr>
          </a:p>
        </p:txBody>
      </p:sp>
      <p:sp>
        <p:nvSpPr>
          <p:cNvPr id="39" name="Tekstvak 38"/>
          <p:cNvSpPr txBox="1"/>
          <p:nvPr/>
        </p:nvSpPr>
        <p:spPr>
          <a:xfrm>
            <a:off x="4001037" y="4475378"/>
            <a:ext cx="1228725" cy="307777"/>
          </a:xfrm>
          <a:prstGeom prst="rect">
            <a:avLst/>
          </a:prstGeom>
          <a:noFill/>
        </p:spPr>
        <p:txBody>
          <a:bodyPr wrap="square" lIns="0" tIns="0" rIns="0" bIns="0" rtlCol="0">
            <a:spAutoFit/>
          </a:bodyPr>
          <a:lstStyle/>
          <a:p>
            <a:pPr algn="ctr"/>
            <a:r>
              <a:rPr lang="nl-NL" sz="2000" b="1" dirty="0" err="1" smtClean="0">
                <a:solidFill>
                  <a:schemeClr val="bg1"/>
                </a:solidFill>
              </a:rPr>
              <a:t>Mercer</a:t>
            </a:r>
            <a:endParaRPr lang="nl-NL" b="1" dirty="0">
              <a:solidFill>
                <a:schemeClr val="bg1"/>
              </a:solidFill>
            </a:endParaRPr>
          </a:p>
        </p:txBody>
      </p:sp>
      <p:sp>
        <p:nvSpPr>
          <p:cNvPr id="40" name="Tekstvak 39"/>
          <p:cNvSpPr txBox="1"/>
          <p:nvPr/>
        </p:nvSpPr>
        <p:spPr>
          <a:xfrm>
            <a:off x="6983036" y="4345267"/>
            <a:ext cx="1228725" cy="615553"/>
          </a:xfrm>
          <a:prstGeom prst="rect">
            <a:avLst/>
          </a:prstGeom>
          <a:noFill/>
        </p:spPr>
        <p:txBody>
          <a:bodyPr wrap="square" lIns="0" tIns="0" rIns="0" bIns="0" rtlCol="0">
            <a:spAutoFit/>
          </a:bodyPr>
          <a:lstStyle/>
          <a:p>
            <a:pPr algn="ctr"/>
            <a:r>
              <a:rPr lang="nl-NL" sz="2000" b="1" dirty="0" smtClean="0">
                <a:solidFill>
                  <a:schemeClr val="bg1"/>
                </a:solidFill>
              </a:rPr>
              <a:t>Guy Carpenter</a:t>
            </a:r>
            <a:endParaRPr lang="nl-NL" b="1" dirty="0">
              <a:solidFill>
                <a:schemeClr val="bg1"/>
              </a:solidFill>
            </a:endParaRPr>
          </a:p>
        </p:txBody>
      </p:sp>
      <p:sp>
        <p:nvSpPr>
          <p:cNvPr id="41" name="Tekstvak 40"/>
          <p:cNvSpPr txBox="1"/>
          <p:nvPr/>
        </p:nvSpPr>
        <p:spPr>
          <a:xfrm>
            <a:off x="9928652" y="4333576"/>
            <a:ext cx="1228725" cy="615553"/>
          </a:xfrm>
          <a:prstGeom prst="rect">
            <a:avLst/>
          </a:prstGeom>
          <a:noFill/>
        </p:spPr>
        <p:txBody>
          <a:bodyPr wrap="square" lIns="0" tIns="0" rIns="0" bIns="0" rtlCol="0">
            <a:spAutoFit/>
          </a:bodyPr>
          <a:lstStyle/>
          <a:p>
            <a:pPr algn="ctr"/>
            <a:r>
              <a:rPr lang="nl-NL" sz="2000" b="1" dirty="0" smtClean="0">
                <a:solidFill>
                  <a:schemeClr val="bg1"/>
                </a:solidFill>
              </a:rPr>
              <a:t>Oliver </a:t>
            </a:r>
            <a:r>
              <a:rPr lang="nl-NL" sz="2000" b="1" dirty="0" err="1" smtClean="0">
                <a:solidFill>
                  <a:schemeClr val="bg1"/>
                </a:solidFill>
              </a:rPr>
              <a:t>Wyman</a:t>
            </a:r>
            <a:endParaRPr lang="nl-NL" b="1" dirty="0">
              <a:solidFill>
                <a:schemeClr val="bg1"/>
              </a:solidFill>
            </a:endParaRPr>
          </a:p>
        </p:txBody>
      </p:sp>
    </p:spTree>
    <p:extLst>
      <p:ext uri="{BB962C8B-B14F-4D97-AF65-F5344CB8AC3E}">
        <p14:creationId xmlns:p14="http://schemas.microsoft.com/office/powerpoint/2010/main" val="3194816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8" presetClass="entr" presetSubtype="12" fill="hold" nodeType="withEffect">
                                  <p:stCondLst>
                                    <p:cond delay="200"/>
                                  </p:stCondLst>
                                  <p:childTnLst>
                                    <p:set>
                                      <p:cBhvr>
                                        <p:cTn id="13" dur="1" fill="hold">
                                          <p:stCondLst>
                                            <p:cond delay="0"/>
                                          </p:stCondLst>
                                        </p:cTn>
                                        <p:tgtEl>
                                          <p:spTgt spid="28"/>
                                        </p:tgtEl>
                                        <p:attrNameLst>
                                          <p:attrName>style.visibility</p:attrName>
                                        </p:attrNameLst>
                                      </p:cBhvr>
                                      <p:to>
                                        <p:strVal val="visible"/>
                                      </p:to>
                                    </p:set>
                                    <p:animEffect transition="in" filter="strips(downLeft)">
                                      <p:cBhvr>
                                        <p:cTn id="14" dur="500"/>
                                        <p:tgtEl>
                                          <p:spTgt spid="28"/>
                                        </p:tgtEl>
                                      </p:cBhvr>
                                    </p:animEffect>
                                  </p:childTnLst>
                                </p:cTn>
                              </p:par>
                              <p:par>
                                <p:cTn id="15" presetID="18" presetClass="entr" presetSubtype="12" fill="hold" nodeType="withEffect">
                                  <p:stCondLst>
                                    <p:cond delay="300"/>
                                  </p:stCondLst>
                                  <p:childTnLst>
                                    <p:set>
                                      <p:cBhvr>
                                        <p:cTn id="16" dur="1" fill="hold">
                                          <p:stCondLst>
                                            <p:cond delay="0"/>
                                          </p:stCondLst>
                                        </p:cTn>
                                        <p:tgtEl>
                                          <p:spTgt spid="26"/>
                                        </p:tgtEl>
                                        <p:attrNameLst>
                                          <p:attrName>style.visibility</p:attrName>
                                        </p:attrNameLst>
                                      </p:cBhvr>
                                      <p:to>
                                        <p:strVal val="visible"/>
                                      </p:to>
                                    </p:set>
                                    <p:animEffect transition="in" filter="strips(downLeft)">
                                      <p:cBhvr>
                                        <p:cTn id="17" dur="500"/>
                                        <p:tgtEl>
                                          <p:spTgt spid="26"/>
                                        </p:tgtEl>
                                      </p:cBhvr>
                                    </p:animEffect>
                                  </p:childTnLst>
                                </p:cTn>
                              </p:par>
                              <p:par>
                                <p:cTn id="18" presetID="18" presetClass="entr" presetSubtype="6" fill="hold" nodeType="withEffect">
                                  <p:stCondLst>
                                    <p:cond delay="300"/>
                                  </p:stCondLst>
                                  <p:childTnLst>
                                    <p:set>
                                      <p:cBhvr>
                                        <p:cTn id="19" dur="1" fill="hold">
                                          <p:stCondLst>
                                            <p:cond delay="0"/>
                                          </p:stCondLst>
                                        </p:cTn>
                                        <p:tgtEl>
                                          <p:spTgt spid="30"/>
                                        </p:tgtEl>
                                        <p:attrNameLst>
                                          <p:attrName>style.visibility</p:attrName>
                                        </p:attrNameLst>
                                      </p:cBhvr>
                                      <p:to>
                                        <p:strVal val="visible"/>
                                      </p:to>
                                    </p:set>
                                    <p:animEffect transition="in" filter="strips(downRight)">
                                      <p:cBhvr>
                                        <p:cTn id="20" dur="500"/>
                                        <p:tgtEl>
                                          <p:spTgt spid="30"/>
                                        </p:tgtEl>
                                      </p:cBhvr>
                                    </p:animEffect>
                                  </p:childTnLst>
                                </p:cTn>
                              </p:par>
                              <p:par>
                                <p:cTn id="21" presetID="18" presetClass="entr" presetSubtype="6" fill="hold" nodeType="withEffect">
                                  <p:stCondLst>
                                    <p:cond delay="200"/>
                                  </p:stCondLst>
                                  <p:childTnLst>
                                    <p:set>
                                      <p:cBhvr>
                                        <p:cTn id="22" dur="1" fill="hold">
                                          <p:stCondLst>
                                            <p:cond delay="0"/>
                                          </p:stCondLst>
                                        </p:cTn>
                                        <p:tgtEl>
                                          <p:spTgt spid="35"/>
                                        </p:tgtEl>
                                        <p:attrNameLst>
                                          <p:attrName>style.visibility</p:attrName>
                                        </p:attrNameLst>
                                      </p:cBhvr>
                                      <p:to>
                                        <p:strVal val="visible"/>
                                      </p:to>
                                    </p:set>
                                    <p:animEffect transition="in" filter="strips(downRight)">
                                      <p:cBhvr>
                                        <p:cTn id="23" dur="500"/>
                                        <p:tgtEl>
                                          <p:spTgt spid="3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nl-NL" dirty="0" smtClean="0"/>
              <a:t>Introductie </a:t>
            </a:r>
            <a:r>
              <a:rPr lang="nl-NL" dirty="0" err="1" smtClean="0"/>
              <a:t>Mercer</a:t>
            </a:r>
            <a:endParaRPr lang="nl-NL" dirty="0"/>
          </a:p>
        </p:txBody>
      </p:sp>
      <p:sp>
        <p:nvSpPr>
          <p:cNvPr id="3" name="Tijdelijke aanduiding voor inhoud 2"/>
          <p:cNvSpPr>
            <a:spLocks noGrp="1"/>
          </p:cNvSpPr>
          <p:nvPr>
            <p:ph sz="quarter" idx="1"/>
          </p:nvPr>
        </p:nvSpPr>
        <p:spPr>
          <a:xfrm>
            <a:off x="485775" y="2552700"/>
            <a:ext cx="2625725" cy="3552825"/>
          </a:xfrm>
        </p:spPr>
        <p:txBody>
          <a:bodyPr/>
          <a:lstStyle/>
          <a:p>
            <a:pPr marL="576262" lvl="1" indent="-342900">
              <a:buAutoNum type="arabicPeriod"/>
            </a:pPr>
            <a:r>
              <a:rPr lang="nl-NL" sz="1700" b="1" dirty="0" smtClean="0"/>
              <a:t>Health Benefits</a:t>
            </a:r>
          </a:p>
          <a:p>
            <a:pPr marL="576262" lvl="1" indent="-342900">
              <a:buAutoNum type="arabicPeriod"/>
            </a:pPr>
            <a:endParaRPr lang="nl-NL" sz="800" b="1" dirty="0" smtClean="0"/>
          </a:p>
          <a:p>
            <a:pPr marL="404812" lvl="1" indent="-171450">
              <a:buFont typeface="Wingdings" panose="05000000000000000000" pitchFamily="2" charset="2"/>
              <a:buChar char="§"/>
            </a:pPr>
            <a:r>
              <a:rPr lang="nl-NL" dirty="0" smtClean="0"/>
              <a:t>Vraagstukken omtrent employee benefits, denk hierbij aan:</a:t>
            </a:r>
          </a:p>
          <a:p>
            <a:pPr marL="404812" lvl="1" indent="-171450">
              <a:buFont typeface="Wingdings" panose="05000000000000000000" pitchFamily="2" charset="2"/>
              <a:buChar char="§"/>
            </a:pPr>
            <a:endParaRPr lang="nl-NL" sz="4400" dirty="0" smtClean="0"/>
          </a:p>
          <a:p>
            <a:pPr marL="233362" lvl="1" indent="0">
              <a:buNone/>
            </a:pPr>
            <a:endParaRPr lang="nl-NL" sz="800" dirty="0" smtClean="0"/>
          </a:p>
          <a:p>
            <a:pPr lvl="1">
              <a:buFont typeface="Wingdings" panose="05000000000000000000" pitchFamily="2" charset="2"/>
              <a:buChar char="v"/>
            </a:pPr>
            <a:r>
              <a:rPr lang="nl-NL" sz="1200" dirty="0" smtClean="0"/>
              <a:t>Het invullen en doorrekenen van vraagstukken omtrent werknemersvoorzieningen (ZV/ZW/WGA)</a:t>
            </a:r>
          </a:p>
          <a:p>
            <a:pPr marL="690562" lvl="3" indent="0">
              <a:buNone/>
            </a:pPr>
            <a:endParaRPr lang="nl-NL" sz="800" dirty="0" smtClean="0"/>
          </a:p>
          <a:p>
            <a:pPr marL="690562" lvl="3" indent="0">
              <a:buNone/>
            </a:pPr>
            <a:endParaRPr lang="nl-NL" sz="800" dirty="0" smtClean="0"/>
          </a:p>
          <a:p>
            <a:pPr marL="690562" lvl="3" indent="0">
              <a:buNone/>
            </a:pPr>
            <a:endParaRPr lang="nl-NL" sz="800" dirty="0" smtClean="0"/>
          </a:p>
        </p:txBody>
      </p:sp>
      <p:sp>
        <p:nvSpPr>
          <p:cNvPr id="7" name="Tijdelijke aanduiding voor inhoud 6"/>
          <p:cNvSpPr>
            <a:spLocks noGrp="1"/>
          </p:cNvSpPr>
          <p:nvPr>
            <p:ph sz="quarter" idx="2"/>
          </p:nvPr>
        </p:nvSpPr>
        <p:spPr>
          <a:xfrm>
            <a:off x="3352800" y="2552700"/>
            <a:ext cx="2628900" cy="3267075"/>
          </a:xfrm>
        </p:spPr>
        <p:txBody>
          <a:bodyPr/>
          <a:lstStyle/>
          <a:p>
            <a:pPr marL="576262" lvl="1" indent="-342900">
              <a:buAutoNum type="arabicPeriod" startAt="2"/>
            </a:pPr>
            <a:r>
              <a:rPr lang="nl-NL" sz="1700" b="1" dirty="0" err="1" smtClean="0"/>
              <a:t>Wealth</a:t>
            </a:r>
            <a:r>
              <a:rPr lang="nl-NL" sz="1700" b="1" dirty="0" smtClean="0"/>
              <a:t> </a:t>
            </a:r>
            <a:r>
              <a:rPr lang="nl-NL" sz="1700" b="1" dirty="0" err="1" smtClean="0"/>
              <a:t>Investments</a:t>
            </a:r>
            <a:endParaRPr lang="nl-NL" sz="1700" b="1" dirty="0"/>
          </a:p>
          <a:p>
            <a:pPr marL="576262" lvl="1" indent="-342900">
              <a:buAutoNum type="arabicPeriod" startAt="2"/>
            </a:pPr>
            <a:endParaRPr lang="nl-NL" sz="800" b="1" dirty="0"/>
          </a:p>
          <a:p>
            <a:pPr lvl="1">
              <a:buFont typeface="Wingdings" panose="05000000000000000000" pitchFamily="2" charset="2"/>
              <a:buChar char="§"/>
            </a:pPr>
            <a:r>
              <a:rPr lang="nl-NL" dirty="0"/>
              <a:t>Consultancy en financiële dienstverlening op het gebied van vermogensbeheer, denk hierbij aan</a:t>
            </a:r>
            <a:r>
              <a:rPr lang="nl-NL" dirty="0" smtClean="0"/>
              <a:t>:</a:t>
            </a:r>
          </a:p>
          <a:p>
            <a:pPr lvl="1">
              <a:buFont typeface="Wingdings" panose="05000000000000000000" pitchFamily="2" charset="2"/>
              <a:buChar char="§"/>
            </a:pPr>
            <a:endParaRPr lang="nl-NL" sz="2800" dirty="0"/>
          </a:p>
          <a:p>
            <a:pPr lvl="1">
              <a:buFont typeface="Wingdings" panose="05000000000000000000" pitchFamily="2" charset="2"/>
              <a:buChar char="v"/>
            </a:pPr>
            <a:r>
              <a:rPr lang="nl-NL" sz="1200" dirty="0"/>
              <a:t>Portfoliomanagement &amp; risico-assessment</a:t>
            </a:r>
          </a:p>
        </p:txBody>
      </p:sp>
      <p:sp>
        <p:nvSpPr>
          <p:cNvPr id="8" name="Tijdelijke aanduiding voor inhoud 7"/>
          <p:cNvSpPr>
            <a:spLocks noGrp="1"/>
          </p:cNvSpPr>
          <p:nvPr>
            <p:ph sz="quarter" idx="3"/>
          </p:nvPr>
        </p:nvSpPr>
        <p:spPr>
          <a:xfrm>
            <a:off x="6210300" y="2552701"/>
            <a:ext cx="2628900" cy="3408148"/>
          </a:xfrm>
        </p:spPr>
        <p:txBody>
          <a:bodyPr/>
          <a:lstStyle/>
          <a:p>
            <a:pPr marL="576262" lvl="1" indent="-342900">
              <a:buAutoNum type="arabicPeriod" startAt="3"/>
            </a:pPr>
            <a:r>
              <a:rPr lang="nl-NL" sz="1700" b="1" dirty="0" err="1" smtClean="0"/>
              <a:t>Wealth</a:t>
            </a:r>
            <a:r>
              <a:rPr lang="nl-NL" sz="1700" b="1" dirty="0" smtClean="0"/>
              <a:t> Pensioen</a:t>
            </a:r>
          </a:p>
          <a:p>
            <a:pPr marL="576262" lvl="1" indent="-342900">
              <a:buAutoNum type="arabicPeriod" startAt="3"/>
            </a:pPr>
            <a:endParaRPr lang="nl-NL" sz="800" b="1" dirty="0"/>
          </a:p>
          <a:p>
            <a:pPr lvl="1">
              <a:buFont typeface="Wingdings" panose="05000000000000000000" pitchFamily="2" charset="2"/>
              <a:buChar char="§"/>
            </a:pPr>
            <a:r>
              <a:rPr lang="nl-NL" dirty="0"/>
              <a:t>Consultancy en financiële dienstverlening op het gebied van pensioen, denk hierbij aan</a:t>
            </a:r>
            <a:r>
              <a:rPr lang="nl-NL" dirty="0" smtClean="0"/>
              <a:t>:</a:t>
            </a:r>
          </a:p>
          <a:p>
            <a:pPr lvl="1">
              <a:buFont typeface="Wingdings" panose="05000000000000000000" pitchFamily="2" charset="2"/>
              <a:buChar char="§"/>
            </a:pPr>
            <a:endParaRPr lang="nl-NL" sz="2400" dirty="0"/>
          </a:p>
          <a:p>
            <a:pPr lvl="1">
              <a:buFont typeface="Wingdings" panose="05000000000000000000" pitchFamily="2" charset="2"/>
              <a:buChar char="v"/>
            </a:pPr>
            <a:r>
              <a:rPr lang="nl-NL" sz="1200" dirty="0"/>
              <a:t>Pensioenbeheer, risicobeheer en de overgang naar het nieuwe pensioenstelsel.</a:t>
            </a:r>
          </a:p>
          <a:p>
            <a:endParaRPr lang="nl-NL" dirty="0"/>
          </a:p>
        </p:txBody>
      </p:sp>
      <p:sp>
        <p:nvSpPr>
          <p:cNvPr id="9" name="Tijdelijke aanduiding voor inhoud 8"/>
          <p:cNvSpPr>
            <a:spLocks noGrp="1"/>
          </p:cNvSpPr>
          <p:nvPr>
            <p:ph sz="quarter" idx="4"/>
          </p:nvPr>
        </p:nvSpPr>
        <p:spPr>
          <a:xfrm>
            <a:off x="9080500" y="2552701"/>
            <a:ext cx="2628900" cy="3190874"/>
          </a:xfrm>
        </p:spPr>
        <p:txBody>
          <a:bodyPr/>
          <a:lstStyle/>
          <a:p>
            <a:pPr marL="576262" lvl="1" indent="-342900">
              <a:buAutoNum type="arabicPeriod" startAt="4"/>
            </a:pPr>
            <a:r>
              <a:rPr lang="nl-NL" sz="1700" b="1" dirty="0" err="1" smtClean="0"/>
              <a:t>Career</a:t>
            </a:r>
            <a:r>
              <a:rPr lang="nl-NL" sz="1700" b="1" dirty="0" smtClean="0"/>
              <a:t> </a:t>
            </a:r>
          </a:p>
          <a:p>
            <a:pPr marL="576262" lvl="1" indent="-342900">
              <a:buAutoNum type="arabicPeriod" startAt="4"/>
            </a:pPr>
            <a:endParaRPr lang="nl-NL" sz="800" b="1" dirty="0"/>
          </a:p>
          <a:p>
            <a:pPr lvl="1">
              <a:buFont typeface="Wingdings" panose="05000000000000000000" pitchFamily="2" charset="2"/>
              <a:buChar char="§"/>
            </a:pPr>
            <a:r>
              <a:rPr lang="nl-NL" dirty="0"/>
              <a:t>Onderzoek en strategievorming met betrekking tot het aantrekken en behouden van nieuw talent, denk hierbij aan</a:t>
            </a:r>
            <a:r>
              <a:rPr lang="nl-NL" dirty="0" smtClean="0"/>
              <a:t>:</a:t>
            </a:r>
          </a:p>
          <a:p>
            <a:pPr lvl="1">
              <a:buFont typeface="Wingdings" panose="05000000000000000000" pitchFamily="2" charset="2"/>
              <a:buChar char="§"/>
            </a:pPr>
            <a:endParaRPr lang="nl-NL" sz="800" dirty="0"/>
          </a:p>
          <a:p>
            <a:pPr lvl="1">
              <a:buFont typeface="Wingdings" panose="05000000000000000000" pitchFamily="2" charset="2"/>
              <a:buChar char="v"/>
            </a:pPr>
            <a:r>
              <a:rPr lang="nl-NL" sz="1200" dirty="0"/>
              <a:t>Talentstrategieën en het invullen van bonusbeleid</a:t>
            </a:r>
          </a:p>
        </p:txBody>
      </p:sp>
      <p:sp>
        <p:nvSpPr>
          <p:cNvPr id="4" name="Tijdelijke aanduiding voor dianummer 3"/>
          <p:cNvSpPr>
            <a:spLocks noGrp="1"/>
          </p:cNvSpPr>
          <p:nvPr>
            <p:ph type="sldNum" sz="quarter" idx="10"/>
          </p:nvPr>
        </p:nvSpPr>
        <p:spPr/>
        <p:txBody>
          <a:bodyPr/>
          <a:lstStyle/>
          <a:p>
            <a:pPr algn="r"/>
            <a:fld id="{DF66040D-6F20-4F4B-8995-856BEECD84BE}" type="slidenum">
              <a:rPr lang="nl-NL" smtClean="0"/>
              <a:pPr algn="r"/>
              <a:t>4</a:t>
            </a:fld>
            <a:endParaRPr lang="nl-NL" dirty="0"/>
          </a:p>
        </p:txBody>
      </p:sp>
      <p:sp>
        <p:nvSpPr>
          <p:cNvPr id="5" name="Tijdelijke aanduiding voor voettekst 4"/>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6" name="Tijdelijke aanduiding voor tekst 5"/>
          <p:cNvSpPr>
            <a:spLocks noGrp="1"/>
          </p:cNvSpPr>
          <p:nvPr>
            <p:ph type="body" sz="quarter" idx="12"/>
          </p:nvPr>
        </p:nvSpPr>
        <p:spPr/>
        <p:txBody>
          <a:bodyPr/>
          <a:lstStyle/>
          <a:p>
            <a:r>
              <a:rPr lang="nl-NL" dirty="0" smtClean="0"/>
              <a:t>Wat doet </a:t>
            </a:r>
            <a:r>
              <a:rPr lang="nl-NL" dirty="0" err="1" smtClean="0"/>
              <a:t>Mercer</a:t>
            </a:r>
            <a:r>
              <a:rPr lang="nl-NL" dirty="0" smtClean="0"/>
              <a:t>?</a:t>
            </a:r>
            <a:endParaRPr lang="nl-NL" dirty="0"/>
          </a:p>
        </p:txBody>
      </p:sp>
      <p:sp>
        <p:nvSpPr>
          <p:cNvPr id="10" name="Tijdelijke aanduiding voor inhoud 2"/>
          <p:cNvSpPr txBox="1">
            <a:spLocks/>
          </p:cNvSpPr>
          <p:nvPr/>
        </p:nvSpPr>
        <p:spPr>
          <a:xfrm>
            <a:off x="485776" y="1609725"/>
            <a:ext cx="11223624" cy="685800"/>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r>
              <a:rPr lang="nl-NL" dirty="0" err="1" smtClean="0"/>
              <a:t>Mercer</a:t>
            </a:r>
            <a:r>
              <a:rPr lang="nl-NL" dirty="0" smtClean="0"/>
              <a:t> levert consultancy en financiële dienstverlening voor zeer uiteenlopende vraagstukken m.b.t. de deelgebieden:</a:t>
            </a:r>
          </a:p>
        </p:txBody>
      </p:sp>
      <p:cxnSp>
        <p:nvCxnSpPr>
          <p:cNvPr id="12" name="Rechte verbindingslijn 11"/>
          <p:cNvCxnSpPr/>
          <p:nvPr/>
        </p:nvCxnSpPr>
        <p:spPr>
          <a:xfrm>
            <a:off x="485775" y="2914650"/>
            <a:ext cx="1122502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a:off x="485775" y="4591050"/>
            <a:ext cx="112250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379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fade">
                                      <p:cBhvr>
                                        <p:cTn id="51" dur="500"/>
                                        <p:tgtEl>
                                          <p:spTgt spid="8">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Effect transition="in" filter="fade">
                                      <p:cBhvr>
                                        <p:cTn id="61" dur="500"/>
                                        <p:tgtEl>
                                          <p:spTgt spid="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xEl>
                                              <p:pRg st="4" end="4"/>
                                            </p:txEl>
                                          </p:spTgt>
                                        </p:tgtEl>
                                        <p:attrNameLst>
                                          <p:attrName>style.visibility</p:attrName>
                                        </p:attrNameLst>
                                      </p:cBhvr>
                                      <p:to>
                                        <p:strVal val="visible"/>
                                      </p:to>
                                    </p:set>
                                    <p:animEffect transition="in" filter="fade">
                                      <p:cBhvr>
                                        <p:cTn id="6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Introductie </a:t>
            </a:r>
            <a:r>
              <a:rPr lang="nl-NL" dirty="0" err="1" smtClean="0"/>
              <a:t>Mercer</a:t>
            </a:r>
            <a:endParaRPr lang="nl-NL" dirty="0"/>
          </a:p>
        </p:txBody>
      </p:sp>
      <p:sp>
        <p:nvSpPr>
          <p:cNvPr id="10" name="Tijdelijke aanduiding voor inhoud 9"/>
          <p:cNvSpPr>
            <a:spLocks noGrp="1"/>
          </p:cNvSpPr>
          <p:nvPr>
            <p:ph idx="1"/>
          </p:nvPr>
        </p:nvSpPr>
        <p:spPr/>
        <p:txBody>
          <a:bodyPr/>
          <a:lstStyle/>
          <a:p>
            <a:r>
              <a:rPr lang="nl-NL" b="1" dirty="0" smtClean="0"/>
              <a:t>Zelf werkzaam binnen het ALM-team van </a:t>
            </a:r>
            <a:r>
              <a:rPr lang="nl-NL" b="1" dirty="0" err="1" smtClean="0"/>
              <a:t>Mercer</a:t>
            </a:r>
            <a:r>
              <a:rPr lang="nl-NL" b="1" dirty="0"/>
              <a:t> </a:t>
            </a:r>
            <a:r>
              <a:rPr lang="nl-NL" b="1" dirty="0" smtClean="0"/>
              <a:t>met als voornaamste taak:</a:t>
            </a:r>
          </a:p>
          <a:p>
            <a:pPr lvl="1"/>
            <a:r>
              <a:rPr lang="nl-NL" dirty="0" smtClean="0"/>
              <a:t>Inzichtelijk maken van de effecten van het invullen van het beleid op de balans van pensioenfondsen</a:t>
            </a:r>
          </a:p>
          <a:p>
            <a:pPr marL="233362" lvl="1" indent="0">
              <a:buNone/>
            </a:pPr>
            <a:endParaRPr lang="nl-NL" dirty="0" smtClean="0"/>
          </a:p>
          <a:p>
            <a:r>
              <a:rPr lang="nl-NL" b="1" dirty="0" smtClean="0"/>
              <a:t>Wat maakt werken bij </a:t>
            </a:r>
            <a:r>
              <a:rPr lang="nl-NL" b="1" dirty="0" err="1" smtClean="0"/>
              <a:t>Mercer</a:t>
            </a:r>
            <a:r>
              <a:rPr lang="nl-NL" b="1" dirty="0" smtClean="0"/>
              <a:t> leuk/aantrekkelijk?</a:t>
            </a:r>
          </a:p>
          <a:p>
            <a:pPr lvl="1"/>
            <a:r>
              <a:rPr lang="nl-NL" dirty="0" smtClean="0"/>
              <a:t>Het leveren van een (indirecte) bijdrage aan complexe maatschappelijke vraagstukken. Zo staan consultant binnen </a:t>
            </a:r>
            <a:r>
              <a:rPr lang="nl-NL" dirty="0" err="1" smtClean="0"/>
              <a:t>Mercer</a:t>
            </a:r>
            <a:r>
              <a:rPr lang="nl-NL" dirty="0" smtClean="0"/>
              <a:t> aan het voorfront van de veranderingen van (o.a.) het Nederlandse pensioenlandschap. Spelen een onmisbare rol bij het interpreteren, adviseren en inzichtelijk maken van de gevolgen van de nieuwe wetgeving. </a:t>
            </a:r>
          </a:p>
          <a:p>
            <a:pPr lvl="1"/>
            <a:endParaRPr lang="nl-NL" sz="1000" dirty="0" smtClean="0"/>
          </a:p>
          <a:p>
            <a:pPr lvl="1"/>
            <a:r>
              <a:rPr lang="nl-NL" dirty="0" smtClean="0"/>
              <a:t>Werken bij een werkgever die begaan is met zijn werknemers, waarbij veel aandacht </a:t>
            </a:r>
            <a:r>
              <a:rPr lang="nl-NL" dirty="0" smtClean="0"/>
              <a:t>besteed </a:t>
            </a:r>
            <a:r>
              <a:rPr lang="nl-NL" dirty="0" smtClean="0"/>
              <a:t>wordt aan de behoeften het welzijn van de mensen.</a:t>
            </a:r>
          </a:p>
          <a:p>
            <a:pPr lvl="1"/>
            <a:endParaRPr lang="nl-NL" sz="1000" dirty="0" smtClean="0"/>
          </a:p>
          <a:p>
            <a:pPr lvl="1"/>
            <a:r>
              <a:rPr lang="nl-NL" dirty="0" smtClean="0"/>
              <a:t>Kennismaking met veel verschillende disciplines en expertises onder begeleiding van (en in samenwerking met) leuke collega’s.</a:t>
            </a:r>
            <a:endParaRPr lang="nl-NL" dirty="0"/>
          </a:p>
        </p:txBody>
      </p:sp>
      <p:sp>
        <p:nvSpPr>
          <p:cNvPr id="7" name="Tijdelijke aanduiding voor dianummer 6"/>
          <p:cNvSpPr>
            <a:spLocks noGrp="1"/>
          </p:cNvSpPr>
          <p:nvPr>
            <p:ph type="sldNum" sz="quarter" idx="10"/>
          </p:nvPr>
        </p:nvSpPr>
        <p:spPr/>
        <p:txBody>
          <a:bodyPr/>
          <a:lstStyle/>
          <a:p>
            <a:pPr algn="r"/>
            <a:fld id="{DF66040D-6F20-4F4B-8995-856BEECD84BE}" type="slidenum">
              <a:rPr lang="nl-NL" smtClean="0"/>
              <a:pPr algn="r"/>
              <a:t>5</a:t>
            </a:fld>
            <a:endParaRPr lang="nl-NL" dirty="0"/>
          </a:p>
        </p:txBody>
      </p:sp>
      <p:sp>
        <p:nvSpPr>
          <p:cNvPr id="8" name="Tijdelijke aanduiding voor voettekst 7"/>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9" name="Tijdelijke aanduiding voor tekst 8"/>
          <p:cNvSpPr>
            <a:spLocks noGrp="1"/>
          </p:cNvSpPr>
          <p:nvPr>
            <p:ph type="body" sz="quarter" idx="12"/>
          </p:nvPr>
        </p:nvSpPr>
        <p:spPr/>
        <p:txBody>
          <a:bodyPr/>
          <a:lstStyle/>
          <a:p>
            <a:r>
              <a:rPr lang="nl-NL" dirty="0" smtClean="0"/>
              <a:t>Waarom werken bij </a:t>
            </a:r>
            <a:r>
              <a:rPr lang="nl-NL" dirty="0" err="1" smtClean="0"/>
              <a:t>Mercer</a:t>
            </a:r>
            <a:r>
              <a:rPr lang="nl-NL" dirty="0" smtClean="0"/>
              <a:t>?</a:t>
            </a:r>
            <a:endParaRPr lang="nl-NL" dirty="0"/>
          </a:p>
        </p:txBody>
      </p:sp>
    </p:spTree>
    <p:extLst>
      <p:ext uri="{BB962C8B-B14F-4D97-AF65-F5344CB8AC3E}">
        <p14:creationId xmlns:p14="http://schemas.microsoft.com/office/powerpoint/2010/main" val="3472985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a:stretch>
            <a:fillRect/>
          </a:stretch>
        </p:blipFill>
        <p:spPr>
          <a:xfrm>
            <a:off x="6455322" y="3496195"/>
            <a:ext cx="1253333" cy="1253333"/>
          </a:xfrm>
          <a:prstGeom prst="rect">
            <a:avLst/>
          </a:prstGeom>
        </p:spPr>
      </p:pic>
      <p:sp>
        <p:nvSpPr>
          <p:cNvPr id="2" name="Titel 1"/>
          <p:cNvSpPr>
            <a:spLocks noGrp="1"/>
          </p:cNvSpPr>
          <p:nvPr>
            <p:ph type="title"/>
          </p:nvPr>
        </p:nvSpPr>
        <p:spPr/>
        <p:txBody>
          <a:bodyPr/>
          <a:lstStyle/>
          <a:p>
            <a:r>
              <a:rPr lang="nl-NL" dirty="0" smtClean="0"/>
              <a:t>Introductie </a:t>
            </a:r>
            <a:r>
              <a:rPr lang="nl-NL" dirty="0" err="1" smtClean="0"/>
              <a:t>Mercer</a:t>
            </a:r>
            <a:r>
              <a:rPr lang="nl-NL" dirty="0" smtClean="0"/>
              <a:t>	</a:t>
            </a:r>
            <a:endParaRPr lang="nl-NL" dirty="0"/>
          </a:p>
        </p:txBody>
      </p:sp>
      <p:sp>
        <p:nvSpPr>
          <p:cNvPr id="3" name="Tijdelijke aanduiding voor inhoud 2"/>
          <p:cNvSpPr>
            <a:spLocks noGrp="1"/>
          </p:cNvSpPr>
          <p:nvPr>
            <p:ph idx="1"/>
          </p:nvPr>
        </p:nvSpPr>
        <p:spPr>
          <a:xfrm>
            <a:off x="485776" y="3280995"/>
            <a:ext cx="11223624" cy="2252298"/>
          </a:xfrm>
        </p:spPr>
        <p:txBody>
          <a:bodyPr/>
          <a:lstStyle/>
          <a:p>
            <a:r>
              <a:rPr lang="nl-NL" dirty="0" smtClean="0"/>
              <a:t>Benader ons via </a:t>
            </a:r>
            <a:r>
              <a:rPr lang="nl-NL" dirty="0" err="1"/>
              <a:t>S</a:t>
            </a:r>
            <a:r>
              <a:rPr lang="nl-NL" dirty="0" err="1" smtClean="0"/>
              <a:t>ocial</a:t>
            </a:r>
            <a:r>
              <a:rPr lang="nl-NL" dirty="0" smtClean="0"/>
              <a:t> Media</a:t>
            </a:r>
          </a:p>
          <a:p>
            <a:pPr lvl="1"/>
            <a:r>
              <a:rPr lang="nl-NL" dirty="0" smtClean="0"/>
              <a:t>Bereikbaar op vrijwel alle platformen (behalve Tinder) </a:t>
            </a:r>
          </a:p>
          <a:p>
            <a:endParaRPr lang="nl-NL" dirty="0"/>
          </a:p>
          <a:p>
            <a:r>
              <a:rPr lang="nl-NL" dirty="0" smtClean="0"/>
              <a:t>Of neem contact op met </a:t>
            </a:r>
          </a:p>
          <a:p>
            <a:pPr lvl="1"/>
            <a:r>
              <a:rPr lang="nl-NL" dirty="0"/>
              <a:t>patty.beentjes@mmc.com</a:t>
            </a:r>
            <a:endParaRPr lang="nl-NL" dirty="0"/>
          </a:p>
        </p:txBody>
      </p:sp>
      <p:sp>
        <p:nvSpPr>
          <p:cNvPr id="4" name="Tijdelijke aanduiding voor dianummer 3"/>
          <p:cNvSpPr>
            <a:spLocks noGrp="1"/>
          </p:cNvSpPr>
          <p:nvPr>
            <p:ph type="sldNum" sz="quarter" idx="10"/>
          </p:nvPr>
        </p:nvSpPr>
        <p:spPr/>
        <p:txBody>
          <a:bodyPr/>
          <a:lstStyle/>
          <a:p>
            <a:pPr algn="r"/>
            <a:fld id="{DF66040D-6F20-4F4B-8995-856BEECD84BE}" type="slidenum">
              <a:rPr lang="nl-NL" smtClean="0"/>
              <a:pPr algn="r"/>
              <a:t>6</a:t>
            </a:fld>
            <a:endParaRPr lang="nl-NL" dirty="0"/>
          </a:p>
        </p:txBody>
      </p:sp>
      <p:sp>
        <p:nvSpPr>
          <p:cNvPr id="5" name="Tijdelijke aanduiding voor voettekst 4"/>
          <p:cNvSpPr>
            <a:spLocks noGrp="1"/>
          </p:cNvSpPr>
          <p:nvPr>
            <p:ph type="ftr" sz="quarter" idx="11"/>
          </p:nvPr>
        </p:nvSpPr>
        <p:spPr/>
        <p:txBody>
          <a:bodyPr/>
          <a:lstStyle/>
          <a:p>
            <a:pPr algn="r">
              <a:spcAft>
                <a:spcPts val="600"/>
              </a:spcAft>
              <a:buFont typeface="Arial" panose="020B0604020202020204" pitchFamily="34" charset="0"/>
              <a:buNone/>
            </a:pPr>
            <a:endParaRPr lang="nl-NL" dirty="0"/>
          </a:p>
        </p:txBody>
      </p:sp>
      <p:sp>
        <p:nvSpPr>
          <p:cNvPr id="6" name="Tijdelijke aanduiding voor tekst 5"/>
          <p:cNvSpPr>
            <a:spLocks noGrp="1"/>
          </p:cNvSpPr>
          <p:nvPr>
            <p:ph type="body" sz="quarter" idx="12"/>
          </p:nvPr>
        </p:nvSpPr>
        <p:spPr/>
        <p:txBody>
          <a:bodyPr/>
          <a:lstStyle/>
          <a:p>
            <a:r>
              <a:rPr lang="nl-NL" dirty="0" smtClean="0"/>
              <a:t>Waarom werken bij </a:t>
            </a:r>
            <a:r>
              <a:rPr lang="nl-NL" dirty="0" err="1" smtClean="0"/>
              <a:t>Mercer</a:t>
            </a:r>
            <a:r>
              <a:rPr lang="nl-NL" dirty="0" smtClean="0"/>
              <a:t>?</a:t>
            </a:r>
            <a:endParaRPr lang="nl-NL" dirty="0"/>
          </a:p>
        </p:txBody>
      </p:sp>
      <p:sp>
        <p:nvSpPr>
          <p:cNvPr id="7" name="Rechthoek 6"/>
          <p:cNvSpPr/>
          <p:nvPr/>
        </p:nvSpPr>
        <p:spPr>
          <a:xfrm>
            <a:off x="552639" y="1605260"/>
            <a:ext cx="11089895" cy="1015663"/>
          </a:xfrm>
          <a:prstGeom prst="rect">
            <a:avLst/>
          </a:prstGeom>
          <a:noFill/>
        </p:spPr>
        <p:txBody>
          <a:bodyPr wrap="none" lIns="91440" tIns="45720" rIns="91440" bIns="45720">
            <a:spAutoFit/>
          </a:bodyPr>
          <a:lstStyle/>
          <a:p>
            <a:pPr algn="ctr"/>
            <a:r>
              <a:rPr lang="nl-NL" sz="6000" dirty="0" smtClean="0">
                <a:ln w="0">
                  <a:solidFill>
                    <a:schemeClr val="tx1">
                      <a:lumMod val="40000"/>
                      <a:lumOff val="60000"/>
                    </a:schemeClr>
                  </a:solidFill>
                </a:ln>
                <a:effectLst>
                  <a:reflection blurRad="6350" stA="53000" endA="300" endPos="35500" dir="5400000" sy="-90000" algn="bl" rotWithShape="0"/>
                </a:effectLst>
              </a:rPr>
              <a:t>Interesse in werken bij </a:t>
            </a:r>
            <a:r>
              <a:rPr lang="nl-NL" sz="6000" dirty="0" err="1" smtClean="0">
                <a:ln w="0">
                  <a:solidFill>
                    <a:schemeClr val="tx1">
                      <a:lumMod val="40000"/>
                      <a:lumOff val="60000"/>
                    </a:schemeClr>
                  </a:solidFill>
                </a:ln>
                <a:effectLst>
                  <a:reflection blurRad="6350" stA="53000" endA="300" endPos="35500" dir="5400000" sy="-90000" algn="bl" rotWithShape="0"/>
                </a:effectLst>
              </a:rPr>
              <a:t>Mercer</a:t>
            </a:r>
            <a:r>
              <a:rPr lang="nl-NL" sz="6000" dirty="0" smtClean="0">
                <a:ln w="0">
                  <a:solidFill>
                    <a:schemeClr val="tx1">
                      <a:lumMod val="40000"/>
                      <a:lumOff val="60000"/>
                    </a:schemeClr>
                  </a:solidFill>
                </a:ln>
                <a:effectLst>
                  <a:reflection blurRad="6350" stA="53000" endA="300" endPos="35500" dir="5400000" sy="-90000" algn="bl" rotWithShape="0"/>
                </a:effectLst>
              </a:rPr>
              <a:t>!?</a:t>
            </a:r>
            <a:endParaRPr lang="nl-NL" sz="6000" dirty="0">
              <a:ln w="0">
                <a:solidFill>
                  <a:schemeClr val="tx1">
                    <a:lumMod val="40000"/>
                    <a:lumOff val="60000"/>
                  </a:schemeClr>
                </a:solidFill>
              </a:ln>
              <a:effectLst>
                <a:reflection blurRad="6350" stA="53000" endA="300" endPos="35500" dir="5400000" sy="-90000" algn="bl" rotWithShape="0"/>
              </a:effectLst>
            </a:endParaRPr>
          </a:p>
        </p:txBody>
      </p:sp>
      <p:sp>
        <p:nvSpPr>
          <p:cNvPr id="13" name="Vermenigvuldigen 12"/>
          <p:cNvSpPr/>
          <p:nvPr/>
        </p:nvSpPr>
        <p:spPr>
          <a:xfrm>
            <a:off x="6110438" y="3160181"/>
            <a:ext cx="1943100" cy="1996492"/>
          </a:xfrm>
          <a:prstGeom prst="mathMultiply">
            <a:avLst/>
          </a:prstGeom>
          <a:solidFill>
            <a:srgbClr val="9A1C1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smtClean="0">
              <a:solidFill>
                <a:schemeClr val="bg1"/>
              </a:solidFill>
            </a:endParaRPr>
          </a:p>
        </p:txBody>
      </p:sp>
    </p:spTree>
    <p:extLst>
      <p:ext uri="{BB962C8B-B14F-4D97-AF65-F5344CB8AC3E}">
        <p14:creationId xmlns:p14="http://schemas.microsoft.com/office/powerpoint/2010/main" val="999922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08333E-7 -1.85185E-6 L -2.08333E-7 -0.07222 " pathEditMode="relative" rAng="0" ptsTypes="AA">
                                      <p:cBhvr>
                                        <p:cTn id="6" dur="1000" accel="50000" decel="50000" autoRev="1" fill="hold">
                                          <p:stCondLst>
                                            <p:cond delay="0"/>
                                          </p:stCondLst>
                                        </p:cTn>
                                        <p:tgtEl>
                                          <p:spTgt spid="7"/>
                                        </p:tgtEl>
                                        <p:attrNameLst>
                                          <p:attrName>ppt_x</p:attrName>
                                          <p:attrName>ppt_y</p:attrName>
                                        </p:attrNameLst>
                                      </p:cBhvr>
                                      <p:rCtr x="0" y="-3611"/>
                                    </p:animMotion>
                                    <p:animRot by="1500000">
                                      <p:cBhvr>
                                        <p:cTn id="7" dur="500" fill="hold">
                                          <p:stCondLst>
                                            <p:cond delay="0"/>
                                          </p:stCondLst>
                                        </p:cTn>
                                        <p:tgtEl>
                                          <p:spTgt spid="7"/>
                                        </p:tgtEl>
                                        <p:attrNameLst>
                                          <p:attrName>r</p:attrName>
                                        </p:attrNameLst>
                                      </p:cBhvr>
                                    </p:animRot>
                                    <p:animRot by="-1500000">
                                      <p:cBhvr>
                                        <p:cTn id="8" dur="500" fill="hold">
                                          <p:stCondLst>
                                            <p:cond delay="500"/>
                                          </p:stCondLst>
                                        </p:cTn>
                                        <p:tgtEl>
                                          <p:spTgt spid="7"/>
                                        </p:tgtEl>
                                        <p:attrNameLst>
                                          <p:attrName>r</p:attrName>
                                        </p:attrNameLst>
                                      </p:cBhvr>
                                    </p:animRot>
                                    <p:animRot by="-1500000">
                                      <p:cBhvr>
                                        <p:cTn id="9" dur="500" fill="hold">
                                          <p:stCondLst>
                                            <p:cond delay="1000"/>
                                          </p:stCondLst>
                                        </p:cTn>
                                        <p:tgtEl>
                                          <p:spTgt spid="7"/>
                                        </p:tgtEl>
                                        <p:attrNameLst>
                                          <p:attrName>r</p:attrName>
                                        </p:attrNameLst>
                                      </p:cBhvr>
                                    </p:animRot>
                                    <p:animRot by="1500000">
                                      <p:cBhvr>
                                        <p:cTn id="10" dur="500" fill="hold">
                                          <p:stCondLst>
                                            <p:cond delay="15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08" y="1308100"/>
            <a:ext cx="9919901" cy="4813300"/>
          </a:xfrm>
        </p:spPr>
        <p:txBody>
          <a:bodyPr/>
          <a:lstStyle/>
          <a:p>
            <a:pPr marL="0" indent="0">
              <a:buNone/>
            </a:pPr>
            <a:r>
              <a:rPr lang="nl-NL" sz="4800" dirty="0" err="1" smtClean="0"/>
              <a:t>Fairness</a:t>
            </a:r>
            <a:r>
              <a:rPr lang="nl-NL" sz="4800" dirty="0" smtClean="0"/>
              <a:t/>
            </a:r>
            <a:br>
              <a:rPr lang="nl-NL" sz="4800" dirty="0" smtClean="0"/>
            </a:br>
            <a:r>
              <a:rPr lang="nl-NL" sz="4800" dirty="0" smtClean="0"/>
              <a:t/>
            </a:r>
            <a:br>
              <a:rPr lang="nl-NL" sz="4800" dirty="0" smtClean="0"/>
            </a:br>
            <a:r>
              <a:rPr lang="nl-NL" sz="4800" dirty="0" err="1" smtClean="0"/>
              <a:t>the</a:t>
            </a:r>
            <a:r>
              <a:rPr lang="nl-NL" sz="4800" dirty="0" smtClean="0"/>
              <a:t> </a:t>
            </a:r>
            <a:r>
              <a:rPr lang="nl-NL" sz="4800" dirty="0" err="1"/>
              <a:t>E</a:t>
            </a:r>
            <a:r>
              <a:rPr lang="nl-NL" sz="4800" dirty="0" err="1" smtClean="0"/>
              <a:t>tics</a:t>
            </a:r>
            <a:r>
              <a:rPr lang="nl-NL" sz="4800" dirty="0" smtClean="0"/>
              <a:t> of </a:t>
            </a:r>
            <a:r>
              <a:rPr lang="nl-NL" sz="4800" dirty="0" err="1" smtClean="0"/>
              <a:t>solidarity</a:t>
            </a:r>
            <a:endParaRPr lang="nl-NL" sz="4800" dirty="0" smtClean="0"/>
          </a:p>
          <a:p>
            <a:pPr marL="0" indent="0">
              <a:buNone/>
            </a:pPr>
            <a:endParaRPr lang="nl-NL" sz="4800" i="1" dirty="0"/>
          </a:p>
          <a:p>
            <a:pPr marL="0" indent="0">
              <a:buNone/>
            </a:pPr>
            <a:r>
              <a:rPr lang="nl-NL" sz="3200" i="1" dirty="0" smtClean="0"/>
              <a:t>Toepassing voor pensioenfondsen?</a:t>
            </a:r>
          </a:p>
          <a:p>
            <a:pPr marL="0" indent="0">
              <a:buNone/>
            </a:pPr>
            <a:endParaRPr lang="en-US" sz="3200"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endParaRPr lang="nl-NL" dirty="0">
              <a:solidFill>
                <a:schemeClr val="accent1"/>
              </a:solidFill>
              <a:latin typeface="Arial"/>
            </a:endParaRPr>
          </a:p>
        </p:txBody>
      </p:sp>
    </p:spTree>
    <p:extLst>
      <p:ext uri="{BB962C8B-B14F-4D97-AF65-F5344CB8AC3E}">
        <p14:creationId xmlns:p14="http://schemas.microsoft.com/office/powerpoint/2010/main" val="2726654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08" y="1308100"/>
            <a:ext cx="9919901" cy="4813300"/>
          </a:xfrm>
        </p:spPr>
        <p:txBody>
          <a:bodyPr/>
          <a:lstStyle/>
          <a:p>
            <a:r>
              <a:rPr lang="nl-NL" dirty="0"/>
              <a:t>Artikel </a:t>
            </a:r>
            <a:r>
              <a:rPr lang="nl-NL" dirty="0" smtClean="0"/>
              <a:t>105 </a:t>
            </a:r>
            <a:r>
              <a:rPr lang="nl-NL" dirty="0"/>
              <a:t>:</a:t>
            </a:r>
            <a:br>
              <a:rPr lang="nl-NL" dirty="0"/>
            </a:br>
            <a:r>
              <a:rPr lang="nl-NL" i="1" dirty="0" smtClean="0"/>
              <a:t>“De </a:t>
            </a:r>
            <a:r>
              <a:rPr lang="nl-NL" i="1" dirty="0"/>
              <a:t>personen die het beleid van een pensioenfonds bepalen of mede bepalen richten zich bij de vervulling van hun taak naar de belangen van de bij het pensioenfonds betrokken deelnemers, gewezen deelnemers, andere aanspraakgerechtigden, de pensioengerechtigden en de werkgever en zorgen ervoor dat dezen zich door hen op evenwichtige wijze vertegenwoordigd kunnen </a:t>
            </a:r>
            <a:r>
              <a:rPr lang="nl-NL" i="1" dirty="0" smtClean="0"/>
              <a:t>voelen.”</a:t>
            </a:r>
          </a:p>
          <a:p>
            <a:endParaRPr lang="en-US" dirty="0" smtClean="0"/>
          </a:p>
          <a:p>
            <a:endParaRPr lang="en-US" dirty="0"/>
          </a:p>
        </p:txBody>
      </p:sp>
      <p:sp>
        <p:nvSpPr>
          <p:cNvPr id="10" name="Title 9"/>
          <p:cNvSpPr>
            <a:spLocks noGrp="1"/>
          </p:cNvSpPr>
          <p:nvPr>
            <p:ph type="title"/>
          </p:nvPr>
        </p:nvSpPr>
        <p:spPr/>
        <p:txBody>
          <a:bodyPr/>
          <a:lstStyle/>
          <a:p>
            <a:r>
              <a:rPr lang="nl-NL" dirty="0" smtClean="0">
                <a:latin typeface="Arial"/>
              </a:rPr>
              <a:t>Evenwichtige belangenafweging</a:t>
            </a:r>
            <a:br>
              <a:rPr lang="nl-NL" dirty="0" smtClean="0">
                <a:latin typeface="Arial"/>
              </a:rPr>
            </a:br>
            <a:r>
              <a:rPr lang="nl-NL" dirty="0" smtClean="0">
                <a:solidFill>
                  <a:schemeClr val="accent1"/>
                </a:solidFill>
                <a:latin typeface="Arial"/>
              </a:rPr>
              <a:t>De wettelijke basis</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4" name="Afbeelding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180" y="3064748"/>
            <a:ext cx="1987934" cy="2080009"/>
          </a:xfrm>
          <a:prstGeom prst="rect">
            <a:avLst/>
          </a:prstGeom>
        </p:spPr>
      </p:pic>
    </p:spTree>
    <p:extLst>
      <p:ext uri="{BB962C8B-B14F-4D97-AF65-F5344CB8AC3E}">
        <p14:creationId xmlns:p14="http://schemas.microsoft.com/office/powerpoint/2010/main" val="2325140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1201964"/>
            <a:ext cx="9933609" cy="4919436"/>
          </a:xfrm>
        </p:spPr>
        <p:txBody>
          <a:bodyPr/>
          <a:lstStyle/>
          <a:p>
            <a:endParaRPr lang="nl-NL" dirty="0" smtClean="0"/>
          </a:p>
          <a:p>
            <a:r>
              <a:rPr lang="nl-NL" dirty="0" smtClean="0"/>
              <a:t>Concrete </a:t>
            </a:r>
            <a:r>
              <a:rPr lang="nl-NL" dirty="0"/>
              <a:t>invulling hangt af van de zwaarte van de verschillende deelbelangen, de aard van het te nemen besluit en de overige omstandigheden van het geval</a:t>
            </a:r>
          </a:p>
          <a:p>
            <a:r>
              <a:rPr lang="nl-NL" dirty="0"/>
              <a:t>Evenwichtig is dus niet gelijk aan evenredig</a:t>
            </a:r>
          </a:p>
          <a:p>
            <a:endParaRPr lang="nl-NL" dirty="0" smtClean="0"/>
          </a:p>
          <a:p>
            <a:endParaRPr lang="en-US" dirty="0" smtClean="0"/>
          </a:p>
          <a:p>
            <a:endParaRPr lang="en-US" dirty="0"/>
          </a:p>
        </p:txBody>
      </p:sp>
      <p:sp>
        <p:nvSpPr>
          <p:cNvPr id="10" name="Title 9"/>
          <p:cNvSpPr>
            <a:spLocks noGrp="1"/>
          </p:cNvSpPr>
          <p:nvPr>
            <p:ph type="title"/>
          </p:nvPr>
        </p:nvSpPr>
        <p:spPr>
          <a:xfrm>
            <a:off x="482600" y="412750"/>
            <a:ext cx="8785225" cy="1169470"/>
          </a:xfrm>
        </p:spPr>
        <p:txBody>
          <a:bodyPr/>
          <a:lstStyle/>
          <a:p>
            <a:r>
              <a:rPr lang="nl-NL" dirty="0" smtClean="0">
                <a:latin typeface="Arial"/>
              </a:rPr>
              <a:t>Evenwichtige belangenafweging</a:t>
            </a:r>
            <a:br>
              <a:rPr lang="nl-NL" dirty="0" smtClean="0">
                <a:latin typeface="Arial"/>
              </a:rPr>
            </a:br>
            <a:r>
              <a:rPr lang="nl-NL" dirty="0">
                <a:solidFill>
                  <a:schemeClr val="accent1"/>
                </a:solidFill>
                <a:latin typeface="Arial"/>
              </a:rPr>
              <a:t>D</a:t>
            </a:r>
            <a:r>
              <a:rPr lang="nl-NL" dirty="0" smtClean="0">
                <a:solidFill>
                  <a:schemeClr val="accent1"/>
                </a:solidFill>
                <a:latin typeface="Arial"/>
              </a:rPr>
              <a:t>e invulling in literatuur, parlementaire stukken en rechtspraak</a:t>
            </a:r>
            <a:r>
              <a:rPr lang="nl-NL" dirty="0" smtClean="0">
                <a:latin typeface="Arial"/>
              </a:rPr>
              <a:t/>
            </a:r>
            <a:br>
              <a:rPr lang="nl-NL" dirty="0" smtClean="0">
                <a:latin typeface="Arial"/>
              </a:rPr>
            </a:br>
            <a:endParaRPr lang="nl-NL" dirty="0">
              <a:solidFill>
                <a:schemeClr val="accent1"/>
              </a:solidFill>
              <a:latin typeface="Arial"/>
            </a:endParaRPr>
          </a:p>
        </p:txBody>
      </p:sp>
      <p:pic>
        <p:nvPicPr>
          <p:cNvPr id="2" name="Afbeelding 1"/>
          <p:cNvPicPr>
            <a:picLocks noChangeAspect="1"/>
          </p:cNvPicPr>
          <p:nvPr/>
        </p:nvPicPr>
        <p:blipFill>
          <a:blip r:embed="rId3"/>
          <a:stretch>
            <a:fillRect/>
          </a:stretch>
        </p:blipFill>
        <p:spPr>
          <a:xfrm>
            <a:off x="3972492" y="2979667"/>
            <a:ext cx="3853238" cy="2987972"/>
          </a:xfrm>
          <a:prstGeom prst="rect">
            <a:avLst/>
          </a:prstGeom>
        </p:spPr>
      </p:pic>
    </p:spTree>
    <p:extLst>
      <p:ext uri="{BB962C8B-B14F-4D97-AF65-F5344CB8AC3E}">
        <p14:creationId xmlns:p14="http://schemas.microsoft.com/office/powerpoint/2010/main" val="23518923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C77"/>
      </a:dk1>
      <a:lt1>
        <a:srgbClr val="FFFFFF"/>
      </a:lt1>
      <a:dk2>
        <a:srgbClr val="565656"/>
      </a:dk2>
      <a:lt2>
        <a:srgbClr val="F0F0F0"/>
      </a:lt2>
      <a:accent1>
        <a:srgbClr val="009DE0"/>
      </a:accent1>
      <a:accent2>
        <a:srgbClr val="00AC41"/>
      </a:accent2>
      <a:accent3>
        <a:srgbClr val="8246AF"/>
      </a:accent3>
      <a:accent4>
        <a:srgbClr val="EE3D8B"/>
      </a:accent4>
      <a:accent5>
        <a:srgbClr val="00968F"/>
      </a:accent5>
      <a:accent6>
        <a:srgbClr val="0077A0"/>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rcer">
    <a:dk1>
      <a:sysClr val="windowText" lastClr="000000"/>
    </a:dk1>
    <a:lt1>
      <a:sysClr val="window" lastClr="FFFFFF"/>
    </a:lt1>
    <a:dk2>
      <a:srgbClr val="1F497D"/>
    </a:dk2>
    <a:lt2>
      <a:srgbClr val="EEECE1"/>
    </a:lt2>
    <a:accent1>
      <a:srgbClr val="002C77"/>
    </a:accent1>
    <a:accent2>
      <a:srgbClr val="006D9E"/>
    </a:accent2>
    <a:accent3>
      <a:srgbClr val="00A8C8"/>
    </a:accent3>
    <a:accent4>
      <a:srgbClr val="A6E2EF"/>
    </a:accent4>
    <a:accent5>
      <a:srgbClr val="690031"/>
    </a:accent5>
    <a:accent6>
      <a:srgbClr val="A9194F"/>
    </a:accent6>
    <a:hlink>
      <a:srgbClr val="8E5501"/>
    </a:hlink>
    <a:folHlink>
      <a:srgbClr val="C9831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rcer">
    <a:dk1>
      <a:sysClr val="windowText" lastClr="000000"/>
    </a:dk1>
    <a:lt1>
      <a:sysClr val="window" lastClr="FFFFFF"/>
    </a:lt1>
    <a:dk2>
      <a:srgbClr val="1F497D"/>
    </a:dk2>
    <a:lt2>
      <a:srgbClr val="EEECE1"/>
    </a:lt2>
    <a:accent1>
      <a:srgbClr val="002C77"/>
    </a:accent1>
    <a:accent2>
      <a:srgbClr val="006D9E"/>
    </a:accent2>
    <a:accent3>
      <a:srgbClr val="00A8C8"/>
    </a:accent3>
    <a:accent4>
      <a:srgbClr val="A6E2EF"/>
    </a:accent4>
    <a:accent5>
      <a:srgbClr val="690031"/>
    </a:accent5>
    <a:accent6>
      <a:srgbClr val="A9194F"/>
    </a:accent6>
    <a:hlink>
      <a:srgbClr val="8E5501"/>
    </a:hlink>
    <a:folHlink>
      <a:srgbClr val="C9831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ercer">
    <a:dk1>
      <a:sysClr val="windowText" lastClr="000000"/>
    </a:dk1>
    <a:lt1>
      <a:sysClr val="window" lastClr="FFFFFF"/>
    </a:lt1>
    <a:dk2>
      <a:srgbClr val="1F497D"/>
    </a:dk2>
    <a:lt2>
      <a:srgbClr val="EEECE1"/>
    </a:lt2>
    <a:accent1>
      <a:srgbClr val="002C77"/>
    </a:accent1>
    <a:accent2>
      <a:srgbClr val="006D9E"/>
    </a:accent2>
    <a:accent3>
      <a:srgbClr val="00A8C8"/>
    </a:accent3>
    <a:accent4>
      <a:srgbClr val="A6E2EF"/>
    </a:accent4>
    <a:accent5>
      <a:srgbClr val="690031"/>
    </a:accent5>
    <a:accent6>
      <a:srgbClr val="A9194F"/>
    </a:accent6>
    <a:hlink>
      <a:srgbClr val="8E5501"/>
    </a:hlink>
    <a:folHlink>
      <a:srgbClr val="C98314"/>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xml>��< ? x m l   v e r s i o n = " 1 . 0 "   e n c o d i n g = " u t f - 1 6 " ? > < M M C O A _ O b j e c t T a g s   x m l n s : x s i = " h t t p : / / w w w . w 3 . o r g / 2 0 0 1 / X M L S c h e m a - i n s t a n c e "   x m l n s : x s d = " h t t p : / / w w w . w 3 . o r g / 2 0 0 1 / X M L S c h e m a " >  
     < P r e s e n t a t i o n O b j e c t T a g   T a g N a m e = " M M C 0 9 _ B R A N D F O N T S T Y L E " > C o v e r T e x t < / P r e s e n t a t i o n O b j e c t T a g >  
 < / M M C O A _ O b j e c t T a g s > 
</file>

<file path=customXml/item13.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1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5.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6.xml>��< ? x m l   v e r s i o n = " 1 . 0 "   e n c o d i n g = " u t f - 1 6 " ? > < M M C O A _ O b j e c t T a g s   x m l n s : x s i = " h t t p : / / w w w . w 3 . o r g / 2 0 0 1 / X M L S c h e m a - i n s t a n c e "   x m l n s : x s d = " h t t p : / / w w w . w 3 . o r g / 2 0 0 1 / X M L S c h e m a " >  
     < P r e s e n t a t i o n O b j e c t T a g   T a g N a m e = " M M C 0 9 _ P O P U L A T E T E X T " > { L e g a l B a c k } < / P r e s e n t a t i o n O b j e c t T a g >  
 < / M M C O A _ O b j e c t T a g s > 
</file>

<file path=customXml/item17.xml>��< ? x m l   v e r s i o n = " 1 . 0 "   e n c o d i n g = " u t f - 1 6 " ? > < M M C O A _ O b j e c t T a g s   x m l n s : x s i = " h t t p : / / w w w . w 3 . o r g / 2 0 0 1 / X M L S c h e m a - i n s t a n c e "   x m l n s : x s d = " h t t p : / / w w w . w 3 . o r g / 2 0 0 1 / X M L S c h e m a " >  
     < P r e s e n t a t i o n O b j e c t T a g   T a g N a m e = " M M C O A _ F I L E R E F S T A T E " > H I D E < / P r e s e n t a t i o n O b j e c t T a g >  
     < P r e s e n t a t i o n O b j e c t T a g   T a g N a m e = " M M C O A _ C O P Y R I G H T S T A T E " > S H O W < / P r e s e n t a t i o n O b j e c t T a g >  
 < / M M C O A _ O b j e c t T a g s > 
</file>

<file path=customXml/item18.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9.xml>��< ? x m l   v e r s i o n = " 1 . 0 "   e n c o d i n g = " u t f - 1 6 " ? > < M M C O A _ O b j e c t T a g s   x m l n s : x s i = " h t t p : / / w w w . w 3 . o r g / 2 0 0 1 / X M L S c h e m a - i n s t a n c e "   x m l n s : x s d = " h t t p : / / w w w . w 3 . o r g / 2 0 0 1 / X M L S c h e m a " >  
     < P r e s e n t a t i o n O b j e c t T a g   T a g N a m e = " M M C A L _ A s s e t I D " > 1 9 0 1 0 c 4 e - 4 8 a b - 4 2 6 f - 9 f 7 5 - 4 e 7 c a 8 f d c 1 3 0 < / P r e s e n t a t i o n O b j e c t T a g >  
 < / M M C O A _ O b j e c t T a g s > 
</file>

<file path=customXml/item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0.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21.xml>��< ? x m l   v e r s i o n = " 1 . 0 "   e n c o d i n g = " u t f - 1 6 " ? > < M M C O A _ O b j e c t T a g s   x m l n s : x s i = " h t t p : / / w w w . w 3 . o r g / 2 0 0 1 / X M L S c h e m a - i n s t a n c e "   x m l n s : x s d = " h t t p : / / w w w . w 3 . o r g / 2 0 0 1 / X M L S c h e m a " >  
     < P r e s e n t a t i o n O b j e c t T a g   T a g N a m e = " M M C 0 9 _ P O P U L A T E T E X T " > { T i t l e } < / P r e s e n t a t i o n O b j e c t T a g >  
 < / M M C O A _ O b j e c t T a g s > 
</file>

<file path=customXml/item2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5.xml><?xml version="1.0" encoding="utf-8"?>
<ct:contentTypeSchema xmlns:ct="http://schemas.microsoft.com/office/2006/metadata/contentType" xmlns:ma="http://schemas.microsoft.com/office/2006/metadata/properties/metaAttributes" ct:_="" ma:_="" ma:contentTypeName="Document" ma:contentTypeID="0x010100DFC56EBFBFB21C4EA5014970A3029935" ma:contentTypeVersion="11" ma:contentTypeDescription="Create a new document." ma:contentTypeScope="" ma:versionID="0b2f9238aebe9fee1a492a3b6909f751">
  <xsd:schema xmlns:xsd="http://www.w3.org/2001/XMLSchema" xmlns:xs="http://www.w3.org/2001/XMLSchema" xmlns:p="http://schemas.microsoft.com/office/2006/metadata/properties" xmlns:ns3="d21cbbde-f040-4f6c-a816-5da1f7ec8470" xmlns:ns4="d478f8c0-5c8f-4cbd-aa36-c5fc9840e919" targetNamespace="http://schemas.microsoft.com/office/2006/metadata/properties" ma:root="true" ma:fieldsID="333179a94d02bf6e03cfc7e83ce73d12" ns3:_="" ns4:_="">
    <xsd:import namespace="d21cbbde-f040-4f6c-a816-5da1f7ec8470"/>
    <xsd:import namespace="d478f8c0-5c8f-4cbd-aa36-c5fc9840e9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cbbde-f040-4f6c-a816-5da1f7ec8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78f8c0-5c8f-4cbd-aa36-c5fc9840e91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27.xml>��< ? x m l   v e r s i o n = " 1 . 0 "   e n c o d i n g = " u t f - 1 6 " ? > < M M C O A _ O b j e c t T a g s   x m l n s : x s i = " h t t p : / / w w w . w 3 . o r g / 2 0 0 1 / X M L S c h e m a - i n s t a n c e "   x m l n s : x s d = " h t t p : / / w w w . w 3 . o r g / 2 0 0 1 / X M L S c h e m a " >  
     < P r e s e n t a t i o n O b j e c t T a g   T a g N a m e = " M M C 0 9 _ B R A N D F O N T S T Y L E " > M a s t e r T e x t < / P r e s e n t a t i o n O b j e c t T a g >  
 < / M M C O A _ O b j e c t T a g s > 
</file>

<file path=customXml/item28.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1.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32.xml>��< ? x m l   v e r s i o n = " 1 . 0 "   e n c o d i n g = " u t f - 1 6 " ? > < M M C O A _ O b j e c t T a g s   x m l n s : x s i = " h t t p : / / w w w . w 3 . o r g / 2 0 0 1 / X M L S c h e m a - i n s t a n c e "   x m l n s : x s d = " h t t p : / / w w w . w 3 . o r g / 2 0 0 1 / X M L S c h e m a " >  
     < P r e s e n t a t i o n O b j e c t T a g   T a g N a m e = " M M C 0 9 _ L A Y O U T " > B l a n k < / P r e s e n t a t i o n O b j e c t T a g >  
 < / M M C O A _ O b j e c t T a g s > 
</file>

<file path=customXml/item3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4.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6.xml>��< ? x m l   v e r s i o n = " 1 . 0 "   e n c o d i n g = " u t f - 1 6 " ? > < M M C O A _ O b j e c t T a g s   x m l n s : x s i = " h t t p : / / w w w . w 3 . o r g / 2 0 0 1 / X M L S c h e m a - i n s t a n c e "   x m l n s : x s d = " h t t p : / / w w w . w 3 . o r g / 2 0 0 1 / X M L S c h e m a " >  
     < P r e s e n t a t i o n O b j e c t T a g   T a g N a m e = " M M C 0 9 _ B R A N D F O N T S T Y L E " > M a s t e r T e x t < / P r e s e n t a t i o n O b j e c t T a g >  
 < / M M C O A _ O b j e c t T a g s > 
</file>

<file path=customXml/item37.xml>��< ? x m l   v e r s i o n = " 1 . 0 "   e n c o d i n g = " u t f - 1 6 " ? > < M M C O A _ O b j e c t T a g s   x m l n s : x s i = " h t t p : / / w w w . w 3 . o r g / 2 0 0 1 / X M L S c h e m a - i n s t a n c e "   x m l n s : x s d = " h t t p : / / w w w . w 3 . o r g / 2 0 0 1 / X M L S c h e m a " >  
     < P r e s e n t a t i o n O b j e c t T a g   T a g N a m e = " M M C 0 9 _ P O P U L A T E T E X T " > { P r e s e n t e r C o v e r T e x t B l o c k } < / P r e s e n t a t i o n O b j e c t T a g >  
 < / M M C O A _ O b j e c t T a g s > 
</file>

<file path=customXml/item3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9.xml>��< ? x m l   v e r s i o n = " 1 . 0 "   e n c o d i n g = " u t f - 1 6 " ? > < M M C O A _ O b j e c t T a g s   x m l n s : x s i = " h t t p : / / w w w . w 3 . o r g / 2 0 0 1 / X M L S c h e m a - i n s t a n c e "   x m l n s : x s d = " h t t p : / / w w w . w 3 . o r g / 2 0 0 1 / X M L S c h e m a " >  
     < P r e s e n t a t i o n O b j e c t T a g   T a g N a m e = " M M C 0 9 _ P O P U L A T E T E X T " > { T i t l e } < / P r e s e n t a t i o n O b j e c t T a g >  
 < / M M C O A _ O b j e c t T a g s > 
</file>

<file path=customXml/item4.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4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1.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4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3.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    < P r e s e n t a t i o n O b j e c t T a g   T a g N a m e = " M M C O A _ B A C K G R O U N D _ L O G O _ O P T I O N " > C O L O U R < / P r e s e n t a t i o n O b j e c t T a g >  
     < P r e s e n t a t i o n O b j e c t T a g   T a g N a m e = " M M C O A _ B A C K G R O U N D _ D I G E S T " > s o l i d ; W h i t e < / P r e s e n t a t i o n O b j e c t T a g >  
 < / M M C O A _ O b j e c t T a g s > 
</file>

<file path=customXml/item44.xml>��< ? x m l   v e r s i o n = " 1 . 0 "   e n c o d i n g = " u t f - 1 6 " ? > < M M C O A _ O b j e c t T a g s   x m l n s : x s i = " h t t p : / / w w w . w 3 . o r g / 2 0 0 1 / X M L S c h e m a - i n s t a n c e "   x m l n s : x s d = " h t t p : / / w w w . w 3 . o r g / 2 0 0 1 / X M L S c h e m a " > 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47.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48.xml>��< ? x m l   v e r s i o n = " 1 . 0 "   e n c o d i n g = " u t f - 1 6 " ? > < M M C O A _ O b j e c t T a g s   x m l n s : x s i = " h t t p : / / w w w . w 3 . o r g / 2 0 0 1 / X M L S c h e m a - i n s t a n c e "   x m l n s : x s d = " h t t p : / / w w w . w 3 . o r g / 2 0 0 1 / X M L S c h e m a " > 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 g r a d ; s i m p l e - b r i g h t - g r e e n < / P r e s e n t a t i o n O b j e c t T a g >  
     < P r e s e n t a t i o n O b j e c t T a g   T a g N a m e = " M M C O A _ F U L L I M A G E _ I D " / >  
     < P r e s e n t a t i o n O b j e c t T a g   T a g N a m e = " M M C O A _ S I L H O U E T T E _ I D " > 1 9 0 1 0 c 4 e - 4 8 a b - 4 2 6 f - 9 f 7 5 - 4 e 7 c a 8 f d c 1 3 0 < / P r e s e n t a t i o n O b j e c t T a g >  
 < / M M C O A _ O b j e c t T a g s > 
</file>

<file path=customXml/item4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xml>��< ? x m l   v e r s i o n = " 1 . 0 "   e n c o d i n g = " u t f - 1 6 " ? > < M M C O A _ O b j e c t T a g s   x m l n s : x s i = " h t t p : / / w w w . w 3 . o r g / 2 0 0 1 / X M L S c h e m a - i n s t a n c e "   x m l n s : x s d = " h t t p : / / w w w . w 3 . o r g / 2 0 0 1 / X M L S c h e m a " > 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 s o l i d ; W h i t e < / P r e s e n t a t i o n O b j e c t T a g >  
 < / M M C O A _ O b j e c t T a g s > 
</file>

<file path=customXml/item50.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8"?>
<p:properties xmlns:p="http://schemas.microsoft.com/office/2006/metadata/properties" xmlns:xsi="http://www.w3.org/2001/XMLSchema-instance" xmlns:pc="http://schemas.microsoft.com/office/infopath/2007/PartnerControls">
  <documentManagement/>
</p:properties>
</file>

<file path=customXml/item5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6.xml>��< ? x m l   v e r s i o n = " 1 . 0 "   e n c o d i n g = " u t f - 1 6 " ? > < M M C O A _ O b j e c t T a g s   x m l n s : x s i = " h t t p : / / w w w . w 3 . o r g / 2 0 0 1 / X M L S c h e m a - i n s t a n c e "   x m l n s : x s d = " h t t p : / / w w w . w 3 . o r g / 2 0 0 1 / X M L S c h e m a " >  
     < P r e s e n t a t i o n O b j e c t T a g   T a g N a m e = " M M C 0 9 _ S H O W H I D E C R I T E R I A " > C L I E N T _ L O G O < / P r e s e n t a t i o n O b j e c t T a g >  
 < / M M C O A _ O b j e c t T a g s > 
</file>

<file path=customXml/item57.xml>��< ? x m l   v e r s i o n = " 1 . 0 "   e n c o d i n g = " u t f - 1 6 " ? > < M M C O A _ O b j e c t T a g s   x m l n s : x s i = " h t t p : / / w w w . w 3 . o r g / 2 0 0 1 / X M L S c h e m a - i n s t a n c e "   x m l n s : x s d = " h t t p : / / w w w . w 3 . o r g / 2 0 0 1 / X M L S c h e m a " >  
     < P r e s e n t a t i o n O b j e c t T a g   T a g N a m e = " M M C 0 9 _ P O P U L A T E T E X T " > { S u b T i t l e } < / P r e s e n t a t i o n O b j e c t T a g >  
 < / M M C O A _ O b j e c t T a g s > 
</file>

<file path=customXml/item5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9.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7.xml>��< ? x m l   v e r s i o n = " 1 . 0 "   e n c o d i n g = " u t f - 1 6 " ? > < M M C O A _ O b j e c t T a g s   x m l n s : x s i = " h t t p : / / w w w . w 3 . o r g / 2 0 0 1 / X M L S c h e m a - i n s t a n c e "   x m l n s : x s d = " h t t p : / / w w w . w 3 . o r g / 2 0 0 1 / X M L S c h e m a " > 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 g r a d ; s i m p l e - b r i g h t - g r e e n < / P r e s e n t a t i o n O b j e c t T a g >  
     < P r e s e n t a t i o n O b j e c t T a g   T a g N a m e = " M M C O A _ B A C K G R O U N D _ L O G O _ O P T I O N " > W H I T E < / P r e s e n t a t i o n O b j e c t T a g >  
 < / M M C O A _ O b j e c t T a g s > 
</file>

<file path=customXml/item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25730-63B3-4611-99E5-A47E22D5544D}">
  <ds:schemaRefs>
    <ds:schemaRef ds:uri="http://www.w3.org/2001/XMLSchema"/>
  </ds:schemaRefs>
</ds:datastoreItem>
</file>

<file path=customXml/itemProps10.xml><?xml version="1.0" encoding="utf-8"?>
<ds:datastoreItem xmlns:ds="http://schemas.openxmlformats.org/officeDocument/2006/customXml" ds:itemID="{5FDF1299-A818-4942-A99A-6ACC56029410}">
  <ds:schemaRefs>
    <ds:schemaRef ds:uri="http://www.w3.org/2001/XMLSchema"/>
  </ds:schemaRefs>
</ds:datastoreItem>
</file>

<file path=customXml/itemProps11.xml><?xml version="1.0" encoding="utf-8"?>
<ds:datastoreItem xmlns:ds="http://schemas.openxmlformats.org/officeDocument/2006/customXml" ds:itemID="{02EDAAD7-30B6-4ACD-BA32-F10318B4E3BB}">
  <ds:schemaRefs>
    <ds:schemaRef ds:uri="http://www.w3.org/2001/XMLSchema"/>
  </ds:schemaRefs>
</ds:datastoreItem>
</file>

<file path=customXml/itemProps12.xml><?xml version="1.0" encoding="utf-8"?>
<ds:datastoreItem xmlns:ds="http://schemas.openxmlformats.org/officeDocument/2006/customXml" ds:itemID="{F59C340D-4F57-43A3-B5CD-4712B5DB8E9D}">
  <ds:schemaRefs>
    <ds:schemaRef ds:uri="http://www.w3.org/2001/XMLSchema"/>
  </ds:schemaRefs>
</ds:datastoreItem>
</file>

<file path=customXml/itemProps13.xml><?xml version="1.0" encoding="utf-8"?>
<ds:datastoreItem xmlns:ds="http://schemas.openxmlformats.org/officeDocument/2006/customXml" ds:itemID="{F14CBA09-FEAF-404B-987F-1AB49AD0F098}">
  <ds:schemaRefs>
    <ds:schemaRef ds:uri="http://www.w3.org/2001/XMLSchema"/>
  </ds:schemaRefs>
</ds:datastoreItem>
</file>

<file path=customXml/itemProps14.xml><?xml version="1.0" encoding="utf-8"?>
<ds:datastoreItem xmlns:ds="http://schemas.openxmlformats.org/officeDocument/2006/customXml" ds:itemID="{535DD0E2-5F87-46D2-ADCB-BF3B14328B93}">
  <ds:schemaRefs>
    <ds:schemaRef ds:uri="http://www.w3.org/2001/XMLSchema"/>
  </ds:schemaRefs>
</ds:datastoreItem>
</file>

<file path=customXml/itemProps15.xml><?xml version="1.0" encoding="utf-8"?>
<ds:datastoreItem xmlns:ds="http://schemas.openxmlformats.org/officeDocument/2006/customXml" ds:itemID="{7514C59C-37A2-4548-8176-DEE012C681C8}">
  <ds:schemaRefs>
    <ds:schemaRef ds:uri="http://www.w3.org/2001/XMLSchema"/>
  </ds:schemaRefs>
</ds:datastoreItem>
</file>

<file path=customXml/itemProps16.xml><?xml version="1.0" encoding="utf-8"?>
<ds:datastoreItem xmlns:ds="http://schemas.openxmlformats.org/officeDocument/2006/customXml" ds:itemID="{6E08A1E3-253A-4517-97D3-0BD56DB45B37}">
  <ds:schemaRefs>
    <ds:schemaRef ds:uri="http://www.w3.org/2001/XMLSchema"/>
  </ds:schemaRefs>
</ds:datastoreItem>
</file>

<file path=customXml/itemProps17.xml><?xml version="1.0" encoding="utf-8"?>
<ds:datastoreItem xmlns:ds="http://schemas.openxmlformats.org/officeDocument/2006/customXml" ds:itemID="{08F4E98E-0127-498D-B721-1A5ADB815A6D}">
  <ds:schemaRefs>
    <ds:schemaRef ds:uri="http://www.w3.org/2001/XMLSchema"/>
  </ds:schemaRefs>
</ds:datastoreItem>
</file>

<file path=customXml/itemProps18.xml><?xml version="1.0" encoding="utf-8"?>
<ds:datastoreItem xmlns:ds="http://schemas.openxmlformats.org/officeDocument/2006/customXml" ds:itemID="{4E18DFB7-AF42-4887-A653-6AE4E129405F}">
  <ds:schemaRefs>
    <ds:schemaRef ds:uri="http://www.w3.org/2001/XMLSchema"/>
  </ds:schemaRefs>
</ds:datastoreItem>
</file>

<file path=customXml/itemProps19.xml><?xml version="1.0" encoding="utf-8"?>
<ds:datastoreItem xmlns:ds="http://schemas.openxmlformats.org/officeDocument/2006/customXml" ds:itemID="{729C062F-2780-4790-98C7-5956A748DD85}">
  <ds:schemaRefs>
    <ds:schemaRef ds:uri="http://www.w3.org/2001/XMLSchema"/>
  </ds:schemaRefs>
</ds:datastoreItem>
</file>

<file path=customXml/itemProps2.xml><?xml version="1.0" encoding="utf-8"?>
<ds:datastoreItem xmlns:ds="http://schemas.openxmlformats.org/officeDocument/2006/customXml" ds:itemID="{15E14063-6D15-404C-AFB6-43ADF0C0DD41}">
  <ds:schemaRefs>
    <ds:schemaRef ds:uri="http://www.w3.org/2001/XMLSchema"/>
  </ds:schemaRefs>
</ds:datastoreItem>
</file>

<file path=customXml/itemProps20.xml><?xml version="1.0" encoding="utf-8"?>
<ds:datastoreItem xmlns:ds="http://schemas.openxmlformats.org/officeDocument/2006/customXml" ds:itemID="{0D39DF63-D74D-4908-8C6C-545FE16F3FC8}">
  <ds:schemaRefs>
    <ds:schemaRef ds:uri="http://www.w3.org/2001/XMLSchema"/>
  </ds:schemaRefs>
</ds:datastoreItem>
</file>

<file path=customXml/itemProps21.xml><?xml version="1.0" encoding="utf-8"?>
<ds:datastoreItem xmlns:ds="http://schemas.openxmlformats.org/officeDocument/2006/customXml" ds:itemID="{1AA08E88-52D3-4EBA-AA02-8CA9BBF557F6}">
  <ds:schemaRefs>
    <ds:schemaRef ds:uri="http://www.w3.org/2001/XMLSchema"/>
  </ds:schemaRefs>
</ds:datastoreItem>
</file>

<file path=customXml/itemProps22.xml><?xml version="1.0" encoding="utf-8"?>
<ds:datastoreItem xmlns:ds="http://schemas.openxmlformats.org/officeDocument/2006/customXml" ds:itemID="{F1B18864-DD5F-475F-B43E-533AC977E410}">
  <ds:schemaRefs>
    <ds:schemaRef ds:uri="http://www.w3.org/2001/XMLSchema"/>
  </ds:schemaRefs>
</ds:datastoreItem>
</file>

<file path=customXml/itemProps23.xml><?xml version="1.0" encoding="utf-8"?>
<ds:datastoreItem xmlns:ds="http://schemas.openxmlformats.org/officeDocument/2006/customXml" ds:itemID="{9AB6D5B8-A713-49FD-B8B6-C61EDC3C2D4F}">
  <ds:schemaRefs>
    <ds:schemaRef ds:uri="http://www.w3.org/2001/XMLSchema"/>
  </ds:schemaRefs>
</ds:datastoreItem>
</file>

<file path=customXml/itemProps24.xml><?xml version="1.0" encoding="utf-8"?>
<ds:datastoreItem xmlns:ds="http://schemas.openxmlformats.org/officeDocument/2006/customXml" ds:itemID="{268400DD-65DB-470B-A06A-A85C4BBFF02F}">
  <ds:schemaRefs>
    <ds:schemaRef ds:uri="http://www.w3.org/2001/XMLSchema"/>
  </ds:schemaRefs>
</ds:datastoreItem>
</file>

<file path=customXml/itemProps25.xml><?xml version="1.0" encoding="utf-8"?>
<ds:datastoreItem xmlns:ds="http://schemas.openxmlformats.org/officeDocument/2006/customXml" ds:itemID="{4B3E4ADA-A636-4206-9C94-02CC61EA6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cbbde-f040-4f6c-a816-5da1f7ec8470"/>
    <ds:schemaRef ds:uri="d478f8c0-5c8f-4cbd-aa36-c5fc9840e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6.xml><?xml version="1.0" encoding="utf-8"?>
<ds:datastoreItem xmlns:ds="http://schemas.openxmlformats.org/officeDocument/2006/customXml" ds:itemID="{E4CF58FF-8B25-476F-8B2F-439CAFE774DB}">
  <ds:schemaRefs>
    <ds:schemaRef ds:uri="http://www.w3.org/2001/XMLSchema"/>
  </ds:schemaRefs>
</ds:datastoreItem>
</file>

<file path=customXml/itemProps27.xml><?xml version="1.0" encoding="utf-8"?>
<ds:datastoreItem xmlns:ds="http://schemas.openxmlformats.org/officeDocument/2006/customXml" ds:itemID="{492FC0CD-A4A9-401E-847E-C8E616AD5CF1}">
  <ds:schemaRefs>
    <ds:schemaRef ds:uri="http://www.w3.org/2001/XMLSchema"/>
  </ds:schemaRefs>
</ds:datastoreItem>
</file>

<file path=customXml/itemProps28.xml><?xml version="1.0" encoding="utf-8"?>
<ds:datastoreItem xmlns:ds="http://schemas.openxmlformats.org/officeDocument/2006/customXml" ds:itemID="{F4497770-156D-4938-BA98-5B2E06CE31CC}">
  <ds:schemaRefs>
    <ds:schemaRef ds:uri="http://www.w3.org/2001/XMLSchema"/>
  </ds:schemaRefs>
</ds:datastoreItem>
</file>

<file path=customXml/itemProps29.xml><?xml version="1.0" encoding="utf-8"?>
<ds:datastoreItem xmlns:ds="http://schemas.openxmlformats.org/officeDocument/2006/customXml" ds:itemID="{029D9584-4B2C-4846-9954-9B6C8317D3C7}">
  <ds:schemaRefs>
    <ds:schemaRef ds:uri="http://www.w3.org/2001/XMLSchema"/>
  </ds:schemaRefs>
</ds:datastoreItem>
</file>

<file path=customXml/itemProps3.xml><?xml version="1.0" encoding="utf-8"?>
<ds:datastoreItem xmlns:ds="http://schemas.openxmlformats.org/officeDocument/2006/customXml" ds:itemID="{FFCFF866-B782-462C-B23B-92E4218871E8}">
  <ds:schemaRefs>
    <ds:schemaRef ds:uri="http://www.w3.org/2001/XMLSchema"/>
  </ds:schemaRefs>
</ds:datastoreItem>
</file>

<file path=customXml/itemProps30.xml><?xml version="1.0" encoding="utf-8"?>
<ds:datastoreItem xmlns:ds="http://schemas.openxmlformats.org/officeDocument/2006/customXml" ds:itemID="{152C4616-E904-4841-9523-90E33BB5990C}">
  <ds:schemaRefs>
    <ds:schemaRef ds:uri="http://www.w3.org/2001/XMLSchema"/>
  </ds:schemaRefs>
</ds:datastoreItem>
</file>

<file path=customXml/itemProps31.xml><?xml version="1.0" encoding="utf-8"?>
<ds:datastoreItem xmlns:ds="http://schemas.openxmlformats.org/officeDocument/2006/customXml" ds:itemID="{4A8EF070-B7A1-4D20-AA54-61F173CA2706}">
  <ds:schemaRefs>
    <ds:schemaRef ds:uri="http://www.w3.org/2001/XMLSchema"/>
  </ds:schemaRefs>
</ds:datastoreItem>
</file>

<file path=customXml/itemProps32.xml><?xml version="1.0" encoding="utf-8"?>
<ds:datastoreItem xmlns:ds="http://schemas.openxmlformats.org/officeDocument/2006/customXml" ds:itemID="{C4463173-EC99-467C-9A70-BD2BF1240458}">
  <ds:schemaRefs>
    <ds:schemaRef ds:uri="http://www.w3.org/2001/XMLSchema"/>
  </ds:schemaRefs>
</ds:datastoreItem>
</file>

<file path=customXml/itemProps33.xml><?xml version="1.0" encoding="utf-8"?>
<ds:datastoreItem xmlns:ds="http://schemas.openxmlformats.org/officeDocument/2006/customXml" ds:itemID="{B3404B29-B12B-4AD6-9600-2326122AA242}">
  <ds:schemaRefs>
    <ds:schemaRef ds:uri="http://www.w3.org/2001/XMLSchema"/>
  </ds:schemaRefs>
</ds:datastoreItem>
</file>

<file path=customXml/itemProps34.xml><?xml version="1.0" encoding="utf-8"?>
<ds:datastoreItem xmlns:ds="http://schemas.openxmlformats.org/officeDocument/2006/customXml" ds:itemID="{68704D0C-8AB9-42AB-B004-03E61D2FC4A7}">
  <ds:schemaRefs>
    <ds:schemaRef ds:uri="http://www.w3.org/2001/XMLSchema"/>
  </ds:schemaRefs>
</ds:datastoreItem>
</file>

<file path=customXml/itemProps35.xml><?xml version="1.0" encoding="utf-8"?>
<ds:datastoreItem xmlns:ds="http://schemas.openxmlformats.org/officeDocument/2006/customXml" ds:itemID="{D9348C07-1E6B-4014-98CC-8BB85256C2E9}">
  <ds:schemaRefs>
    <ds:schemaRef ds:uri="http://www.w3.org/2001/XMLSchema"/>
  </ds:schemaRefs>
</ds:datastoreItem>
</file>

<file path=customXml/itemProps36.xml><?xml version="1.0" encoding="utf-8"?>
<ds:datastoreItem xmlns:ds="http://schemas.openxmlformats.org/officeDocument/2006/customXml" ds:itemID="{EA56DF1C-E699-4B8D-81DA-12283D7DDD50}">
  <ds:schemaRefs>
    <ds:schemaRef ds:uri="http://www.w3.org/2001/XMLSchema"/>
  </ds:schemaRefs>
</ds:datastoreItem>
</file>

<file path=customXml/itemProps37.xml><?xml version="1.0" encoding="utf-8"?>
<ds:datastoreItem xmlns:ds="http://schemas.openxmlformats.org/officeDocument/2006/customXml" ds:itemID="{36521F22-0186-4262-8998-4B3239F3A520}">
  <ds:schemaRefs>
    <ds:schemaRef ds:uri="http://www.w3.org/2001/XMLSchema"/>
  </ds:schemaRefs>
</ds:datastoreItem>
</file>

<file path=customXml/itemProps38.xml><?xml version="1.0" encoding="utf-8"?>
<ds:datastoreItem xmlns:ds="http://schemas.openxmlformats.org/officeDocument/2006/customXml" ds:itemID="{5FC8AD33-3A86-4DCF-AE6B-3071D443C944}">
  <ds:schemaRefs>
    <ds:schemaRef ds:uri="http://www.w3.org/2001/XMLSchema"/>
  </ds:schemaRefs>
</ds:datastoreItem>
</file>

<file path=customXml/itemProps39.xml><?xml version="1.0" encoding="utf-8"?>
<ds:datastoreItem xmlns:ds="http://schemas.openxmlformats.org/officeDocument/2006/customXml" ds:itemID="{D14872BF-36DF-44ED-AFBA-A9DEF6435A9D}">
  <ds:schemaRefs>
    <ds:schemaRef ds:uri="http://www.w3.org/2001/XMLSchema"/>
  </ds:schemaRefs>
</ds:datastoreItem>
</file>

<file path=customXml/itemProps4.xml><?xml version="1.0" encoding="utf-8"?>
<ds:datastoreItem xmlns:ds="http://schemas.openxmlformats.org/officeDocument/2006/customXml" ds:itemID="{5071CEB3-5C80-4DBF-AE51-491CFD3DFA23}">
  <ds:schemaRefs>
    <ds:schemaRef ds:uri="http://www.w3.org/2001/XMLSchema"/>
  </ds:schemaRefs>
</ds:datastoreItem>
</file>

<file path=customXml/itemProps40.xml><?xml version="1.0" encoding="utf-8"?>
<ds:datastoreItem xmlns:ds="http://schemas.openxmlformats.org/officeDocument/2006/customXml" ds:itemID="{E917FBD8-6C97-4CD7-97F4-1E1500CE9A9C}">
  <ds:schemaRefs>
    <ds:schemaRef ds:uri="http://www.w3.org/2001/XMLSchema"/>
  </ds:schemaRefs>
</ds:datastoreItem>
</file>

<file path=customXml/itemProps41.xml><?xml version="1.0" encoding="utf-8"?>
<ds:datastoreItem xmlns:ds="http://schemas.openxmlformats.org/officeDocument/2006/customXml" ds:itemID="{B06F0990-77F0-4EB7-81D9-057B8021F2E2}">
  <ds:schemaRefs>
    <ds:schemaRef ds:uri="http://www.w3.org/2001/XMLSchema"/>
  </ds:schemaRefs>
</ds:datastoreItem>
</file>

<file path=customXml/itemProps42.xml><?xml version="1.0" encoding="utf-8"?>
<ds:datastoreItem xmlns:ds="http://schemas.openxmlformats.org/officeDocument/2006/customXml" ds:itemID="{281140D0-CFF4-4662-9C45-8943C23FC066}">
  <ds:schemaRefs>
    <ds:schemaRef ds:uri="http://www.w3.org/2001/XMLSchema"/>
  </ds:schemaRefs>
</ds:datastoreItem>
</file>

<file path=customXml/itemProps43.xml><?xml version="1.0" encoding="utf-8"?>
<ds:datastoreItem xmlns:ds="http://schemas.openxmlformats.org/officeDocument/2006/customXml" ds:itemID="{5FBF426C-BDB8-4759-ACF5-33055DDD5FDA}">
  <ds:schemaRefs>
    <ds:schemaRef ds:uri="http://www.w3.org/2001/XMLSchema"/>
  </ds:schemaRefs>
</ds:datastoreItem>
</file>

<file path=customXml/itemProps44.xml><?xml version="1.0" encoding="utf-8"?>
<ds:datastoreItem xmlns:ds="http://schemas.openxmlformats.org/officeDocument/2006/customXml" ds:itemID="{A912CC89-D4CD-4806-B3A9-208B4F23FFD5}">
  <ds:schemaRefs>
    <ds:schemaRef ds:uri="http://www.w3.org/2001/XMLSchema"/>
  </ds:schemaRefs>
</ds:datastoreItem>
</file>

<file path=customXml/itemProps45.xml><?xml version="1.0" encoding="utf-8"?>
<ds:datastoreItem xmlns:ds="http://schemas.openxmlformats.org/officeDocument/2006/customXml" ds:itemID="{141B2937-7875-4AC8-9EAF-310928ACDCAC}">
  <ds:schemaRefs>
    <ds:schemaRef ds:uri="http://www.w3.org/2001/XMLSchema"/>
  </ds:schemaRefs>
</ds:datastoreItem>
</file>

<file path=customXml/itemProps46.xml><?xml version="1.0" encoding="utf-8"?>
<ds:datastoreItem xmlns:ds="http://schemas.openxmlformats.org/officeDocument/2006/customXml" ds:itemID="{9B333AB5-3357-4D07-93E0-A8BB3B59721F}">
  <ds:schemaRefs>
    <ds:schemaRef ds:uri="http://www.w3.org/2001/XMLSchema"/>
  </ds:schemaRefs>
</ds:datastoreItem>
</file>

<file path=customXml/itemProps47.xml><?xml version="1.0" encoding="utf-8"?>
<ds:datastoreItem xmlns:ds="http://schemas.openxmlformats.org/officeDocument/2006/customXml" ds:itemID="{7F82062E-9818-4653-A31B-81D65328C525}">
  <ds:schemaRefs>
    <ds:schemaRef ds:uri="http://www.w3.org/2001/XMLSchema"/>
  </ds:schemaRefs>
</ds:datastoreItem>
</file>

<file path=customXml/itemProps48.xml><?xml version="1.0" encoding="utf-8"?>
<ds:datastoreItem xmlns:ds="http://schemas.openxmlformats.org/officeDocument/2006/customXml" ds:itemID="{90EAF350-AF96-4A7E-8F3B-64C35EE40A02}">
  <ds:schemaRefs>
    <ds:schemaRef ds:uri="http://www.w3.org/2001/XMLSchema"/>
  </ds:schemaRefs>
</ds:datastoreItem>
</file>

<file path=customXml/itemProps49.xml><?xml version="1.0" encoding="utf-8"?>
<ds:datastoreItem xmlns:ds="http://schemas.openxmlformats.org/officeDocument/2006/customXml" ds:itemID="{DBB30C88-CD65-462F-B924-FDEB7A0F09BD}">
  <ds:schemaRefs>
    <ds:schemaRef ds:uri="http://www.w3.org/2001/XMLSchema"/>
  </ds:schemaRefs>
</ds:datastoreItem>
</file>

<file path=customXml/itemProps5.xml><?xml version="1.0" encoding="utf-8"?>
<ds:datastoreItem xmlns:ds="http://schemas.openxmlformats.org/officeDocument/2006/customXml" ds:itemID="{17021F66-99E7-4886-8467-D0454FC1DBFF}">
  <ds:schemaRefs>
    <ds:schemaRef ds:uri="http://www.w3.org/2001/XMLSchema"/>
  </ds:schemaRefs>
</ds:datastoreItem>
</file>

<file path=customXml/itemProps50.xml><?xml version="1.0" encoding="utf-8"?>
<ds:datastoreItem xmlns:ds="http://schemas.openxmlformats.org/officeDocument/2006/customXml" ds:itemID="{B5EE003F-AACE-4CCD-AE5E-C319AB398FB9}">
  <ds:schemaRefs>
    <ds:schemaRef ds:uri="http://www.w3.org/2001/XMLSchema"/>
  </ds:schemaRefs>
</ds:datastoreItem>
</file>

<file path=customXml/itemProps51.xml><?xml version="1.0" encoding="utf-8"?>
<ds:datastoreItem xmlns:ds="http://schemas.openxmlformats.org/officeDocument/2006/customXml" ds:itemID="{C39CAF09-DA15-4725-BDD7-277AA9A52B6D}">
  <ds:schemaRefs>
    <ds:schemaRef ds:uri="http://www.w3.org/2001/XMLSchema"/>
  </ds:schemaRefs>
</ds:datastoreItem>
</file>

<file path=customXml/itemProps52.xml><?xml version="1.0" encoding="utf-8"?>
<ds:datastoreItem xmlns:ds="http://schemas.openxmlformats.org/officeDocument/2006/customXml" ds:itemID="{CD6FF561-8429-4496-AB79-6200B46AD6F3}">
  <ds:schemaRefs>
    <ds:schemaRef ds:uri="http://purl.org/dc/terms/"/>
    <ds:schemaRef ds:uri="http://schemas.microsoft.com/office/2006/metadata/properties"/>
    <ds:schemaRef ds:uri="http://schemas.microsoft.com/office/2006/documentManagement/types"/>
    <ds:schemaRef ds:uri="http://www.w3.org/XML/1998/namespace"/>
    <ds:schemaRef ds:uri="d21cbbde-f040-4f6c-a816-5da1f7ec8470"/>
    <ds:schemaRef ds:uri="http://purl.org/dc/elements/1.1/"/>
    <ds:schemaRef ds:uri="d478f8c0-5c8f-4cbd-aa36-c5fc9840e919"/>
    <ds:schemaRef ds:uri="http://schemas.microsoft.com/office/infopath/2007/PartnerControls"/>
    <ds:schemaRef ds:uri="http://schemas.openxmlformats.org/package/2006/metadata/core-properties"/>
    <ds:schemaRef ds:uri="http://purl.org/dc/dcmitype/"/>
  </ds:schemaRefs>
</ds:datastoreItem>
</file>

<file path=customXml/itemProps53.xml><?xml version="1.0" encoding="utf-8"?>
<ds:datastoreItem xmlns:ds="http://schemas.openxmlformats.org/officeDocument/2006/customXml" ds:itemID="{43FD868C-286B-42F8-9784-A8204B274F36}">
  <ds:schemaRefs>
    <ds:schemaRef ds:uri="http://www.w3.org/2001/XMLSchema"/>
  </ds:schemaRefs>
</ds:datastoreItem>
</file>

<file path=customXml/itemProps54.xml><?xml version="1.0" encoding="utf-8"?>
<ds:datastoreItem xmlns:ds="http://schemas.openxmlformats.org/officeDocument/2006/customXml" ds:itemID="{E571E618-B32B-4FB0-BD5B-D83EAD2F7B68}">
  <ds:schemaRefs>
    <ds:schemaRef ds:uri="http://www.w3.org/2001/XMLSchema"/>
  </ds:schemaRefs>
</ds:datastoreItem>
</file>

<file path=customXml/itemProps55.xml><?xml version="1.0" encoding="utf-8"?>
<ds:datastoreItem xmlns:ds="http://schemas.openxmlformats.org/officeDocument/2006/customXml" ds:itemID="{CECC2B06-B96D-401F-910E-06ACE8ED91D9}">
  <ds:schemaRefs>
    <ds:schemaRef ds:uri="http://www.w3.org/2001/XMLSchema"/>
  </ds:schemaRefs>
</ds:datastoreItem>
</file>

<file path=customXml/itemProps56.xml><?xml version="1.0" encoding="utf-8"?>
<ds:datastoreItem xmlns:ds="http://schemas.openxmlformats.org/officeDocument/2006/customXml" ds:itemID="{58D42C7F-C51A-4196-A564-FB7B576BC2EA}">
  <ds:schemaRefs>
    <ds:schemaRef ds:uri="http://www.w3.org/2001/XMLSchema"/>
  </ds:schemaRefs>
</ds:datastoreItem>
</file>

<file path=customXml/itemProps57.xml><?xml version="1.0" encoding="utf-8"?>
<ds:datastoreItem xmlns:ds="http://schemas.openxmlformats.org/officeDocument/2006/customXml" ds:itemID="{86E9DB7A-C649-4675-B50A-1BE58C3421E5}">
  <ds:schemaRefs>
    <ds:schemaRef ds:uri="http://www.w3.org/2001/XMLSchema"/>
  </ds:schemaRefs>
</ds:datastoreItem>
</file>

<file path=customXml/itemProps58.xml><?xml version="1.0" encoding="utf-8"?>
<ds:datastoreItem xmlns:ds="http://schemas.openxmlformats.org/officeDocument/2006/customXml" ds:itemID="{E39B11E5-077D-4BBF-AF63-E8B8A6D036DB}">
  <ds:schemaRefs>
    <ds:schemaRef ds:uri="http://www.w3.org/2001/XMLSchema"/>
  </ds:schemaRefs>
</ds:datastoreItem>
</file>

<file path=customXml/itemProps59.xml><?xml version="1.0" encoding="utf-8"?>
<ds:datastoreItem xmlns:ds="http://schemas.openxmlformats.org/officeDocument/2006/customXml" ds:itemID="{A3CD4C50-97C5-4A13-A5A2-9AD0815BCA0D}">
  <ds:schemaRefs>
    <ds:schemaRef ds:uri="http://www.w3.org/2001/XMLSchema"/>
  </ds:schemaRefs>
</ds:datastoreItem>
</file>

<file path=customXml/itemProps6.xml><?xml version="1.0" encoding="utf-8"?>
<ds:datastoreItem xmlns:ds="http://schemas.openxmlformats.org/officeDocument/2006/customXml" ds:itemID="{59FF60E1-E3A5-48EE-9FC1-39A09AF817D4}">
  <ds:schemaRefs>
    <ds:schemaRef ds:uri="http://www.w3.org/2001/XMLSchema"/>
  </ds:schemaRefs>
</ds:datastoreItem>
</file>

<file path=customXml/itemProps60.xml><?xml version="1.0" encoding="utf-8"?>
<ds:datastoreItem xmlns:ds="http://schemas.openxmlformats.org/officeDocument/2006/customXml" ds:itemID="{BD5FAD33-8996-4B98-8C02-4A1550C6E017}">
  <ds:schemaRefs>
    <ds:schemaRef ds:uri="http://www.w3.org/2001/XMLSchema"/>
  </ds:schemaRefs>
</ds:datastoreItem>
</file>

<file path=customXml/itemProps7.xml><?xml version="1.0" encoding="utf-8"?>
<ds:datastoreItem xmlns:ds="http://schemas.openxmlformats.org/officeDocument/2006/customXml" ds:itemID="{ADDD1435-A833-4A14-9A7F-4D5A36D3D021}">
  <ds:schemaRefs>
    <ds:schemaRef ds:uri="http://www.w3.org/2001/XMLSchema"/>
  </ds:schemaRefs>
</ds:datastoreItem>
</file>

<file path=customXml/itemProps8.xml><?xml version="1.0" encoding="utf-8"?>
<ds:datastoreItem xmlns:ds="http://schemas.openxmlformats.org/officeDocument/2006/customXml" ds:itemID="{C41181A3-BF44-4324-AECB-875CE9EE15F3}">
  <ds:schemaRefs>
    <ds:schemaRef ds:uri="http://www.w3.org/2001/XMLSchema"/>
  </ds:schemaRefs>
</ds:datastoreItem>
</file>

<file path=customXml/itemProps9.xml><?xml version="1.0" encoding="utf-8"?>
<ds:datastoreItem xmlns:ds="http://schemas.openxmlformats.org/officeDocument/2006/customXml" ds:itemID="{ABC4025A-326F-42F2-BD14-7B0AD5F3B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MMC2021.Classic16x9</Template>
  <TotalTime>493</TotalTime>
  <Words>1995</Words>
  <Application>Microsoft Office PowerPoint</Application>
  <PresentationFormat>Breedbeeld</PresentationFormat>
  <Paragraphs>299</Paragraphs>
  <Slides>29</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Arial Narrow</vt:lpstr>
      <vt:lpstr>Calibri</vt:lpstr>
      <vt:lpstr>Wingdings</vt:lpstr>
      <vt:lpstr>Marsh McLennan</vt:lpstr>
      <vt:lpstr>Evenwichtige belangenafweging meer dan rekenen  VSAE Actuariaatcongres</vt:lpstr>
      <vt:lpstr>PowerPoint-presentatie</vt:lpstr>
      <vt:lpstr>Introductie Mercer</vt:lpstr>
      <vt:lpstr>Introductie Mercer</vt:lpstr>
      <vt:lpstr>Introductie Mercer</vt:lpstr>
      <vt:lpstr>Introductie Mercer </vt:lpstr>
      <vt:lpstr>Evenwichtige belangenafweging </vt:lpstr>
      <vt:lpstr>Evenwichtige belangenafweging De wettelijke basis </vt:lpstr>
      <vt:lpstr>Evenwichtige belangenafweging De invulling in literatuur, parlementaire stukken en rechtspraak </vt:lpstr>
      <vt:lpstr>Evenwichtige belangenafweging Evenwichtigheid </vt:lpstr>
      <vt:lpstr>Evenwichtige belangenafweging Definities evenwichtigheid </vt:lpstr>
      <vt:lpstr>Evenwichtige belangenafweging Hoogte rekenrente, wat is evenwichtig? </vt:lpstr>
      <vt:lpstr>Evenwichtige belangenafweging Risico beleggingsbeleid, wat is evenwichtig? </vt:lpstr>
      <vt:lpstr>Evenwichtige belangenafweging Samenvatting rekenkundig huidig gereedschap Evenwichtigheid           </vt:lpstr>
      <vt:lpstr>Evenwichtige belangenafweging Hulp 1: Bezien vanuit geld of nut </vt:lpstr>
      <vt:lpstr>Evenwichtige belangenafweging Indien keuze “Bank” </vt:lpstr>
      <vt:lpstr>Evenwichtige belangenafweging Indien keuze “Bank”</vt:lpstr>
      <vt:lpstr>Evenwichtige belangenafweging Indien keuze “Bank”      Overgang naar Premiedekkingsgraad 95%?</vt:lpstr>
      <vt:lpstr>Evenwichtige belangenafweging Indien keuze “Bank”</vt:lpstr>
      <vt:lpstr>Evenwichtige belangenafweging Indien keuze “Bank” </vt:lpstr>
      <vt:lpstr>Evenwichtige belangenafweging Hulp 1: Bezien vanuit geld of nut </vt:lpstr>
      <vt:lpstr>Evenwichtige belangenafweging Indien keuze “verzekeraar” </vt:lpstr>
      <vt:lpstr>Evenwichtige belangenafweging Indien keuze “verzekeraar” </vt:lpstr>
      <vt:lpstr>Evenwichtige belangenafweging Hulp 2: Definiëren principes  </vt:lpstr>
      <vt:lpstr>Evenwichtige belangenafweging Hulp 2: Definiëren principes  </vt:lpstr>
      <vt:lpstr>Evenwichtige belangenafweging Hulp 2: Definiëren principes  </vt:lpstr>
      <vt:lpstr>Evenwichtige belangenafweging Hulp 2: Definiëren principes  </vt:lpstr>
      <vt:lpstr>Evenwichtige belangenafweging voor pensioenfondsen Jij maakt het verschil…. </vt:lpstr>
      <vt:lpstr>PowerPoint-presentatie</vt:lpstr>
    </vt:vector>
  </TitlesOfParts>
  <Company>Mercer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Evenwichtige belangenafweging</dc:title>
  <dc:creator>Marc Heemskerk</dc:creator>
  <cp:lastModifiedBy>Heemskerk, Marc</cp:lastModifiedBy>
  <cp:revision>47</cp:revision>
  <dcterms:created xsi:type="dcterms:W3CDTF">2022-02-07T10:35:46Z</dcterms:created>
  <dcterms:modified xsi:type="dcterms:W3CDTF">2023-02-20T18:27:30Z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MER</vt:lpwstr>
  </property>
  <property fmtid="{D5CDD505-2E9C-101B-9397-08002B2CF9AE}" pid="14" name="MMCOA_Brand">
    <vt:lpwstr>MMC2021</vt:lpwstr>
  </property>
  <property fmtid="{D5CDD505-2E9C-101B-9397-08002B2CF9AE}" pid="15" name="MMCOA_FeatureSet">
    <vt:lpwstr>MER_2021_v1</vt:lpwstr>
  </property>
  <property fmtid="{D5CDD505-2E9C-101B-9397-08002B2CF9AE}" pid="16" name="MMCOA_Language">
    <vt:lpwstr>nl</vt:lpwstr>
  </property>
  <property fmtid="{D5CDD505-2E9C-101B-9397-08002B2CF9AE}" pid="17" name="MMCOA_LanguageDateFormat">
    <vt:lpwstr>d MMMM yyyy</vt:lpwstr>
  </property>
  <property fmtid="{D5CDD505-2E9C-101B-9397-08002B2CF9AE}" pid="18" name="MMCOA_LanguageLocaleId">
    <vt:lpwstr>1043</vt:lpwstr>
  </property>
  <property fmtid="{D5CDD505-2E9C-101B-9397-08002B2CF9AE}" pid="19" name="MMCOA_CoverDigest">
    <vt:lpwstr>MMC2021;grad;MER_GradientStyles_v1;simple-bright-green;WHITE</vt:lpwstr>
  </property>
  <property fmtid="{D5CDD505-2E9C-101B-9397-08002B2CF9AE}" pid="20" name="MMCOA_CoverImageID">
    <vt:lpwstr>19010c4e-48ab-426f-9f75-4e7ca8fdc130</vt:lpwstr>
  </property>
  <property fmtid="{D5CDD505-2E9C-101B-9397-08002B2CF9AE}" pid="21" name="MMCOA_FontSize">
    <vt:lpwstr>Medium</vt:lpwstr>
  </property>
  <property fmtid="{D5CDD505-2E9C-101B-9397-08002B2CF9AE}" pid="22" name="MPR_DocID">
    <vt:lpwstr>7309f8715f954eaa9d7ee552bfba3dde</vt:lpwstr>
  </property>
  <property fmtid="{D5CDD505-2E9C-101B-9397-08002B2CF9AE}" pid="23" name="ContentTypeId">
    <vt:lpwstr>0x010100DFC56EBFBFB21C4EA5014970A3029935</vt:lpwstr>
  </property>
</Properties>
</file>